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7" r:id="rId2"/>
    <p:sldId id="258" r:id="rId3"/>
    <p:sldId id="259" r:id="rId4"/>
    <p:sldId id="260" r:id="rId5"/>
    <p:sldId id="261" r:id="rId6"/>
    <p:sldId id="293" r:id="rId7"/>
    <p:sldId id="262" r:id="rId8"/>
    <p:sldId id="264" r:id="rId9"/>
    <p:sldId id="265" r:id="rId10"/>
    <p:sldId id="266" r:id="rId11"/>
    <p:sldId id="268" r:id="rId12"/>
    <p:sldId id="269" r:id="rId13"/>
    <p:sldId id="270" r:id="rId14"/>
    <p:sldId id="271" r:id="rId15"/>
    <p:sldId id="272" r:id="rId16"/>
    <p:sldId id="275" r:id="rId17"/>
    <p:sldId id="273" r:id="rId18"/>
    <p:sldId id="274" r:id="rId19"/>
    <p:sldId id="276" r:id="rId20"/>
    <p:sldId id="360" r:id="rId21"/>
    <p:sldId id="361" r:id="rId22"/>
    <p:sldId id="362" r:id="rId23"/>
    <p:sldId id="363" r:id="rId24"/>
    <p:sldId id="279" r:id="rId25"/>
    <p:sldId id="277" r:id="rId26"/>
    <p:sldId id="280" r:id="rId27"/>
    <p:sldId id="281" r:id="rId28"/>
    <p:sldId id="282" r:id="rId29"/>
    <p:sldId id="284" r:id="rId30"/>
    <p:sldId id="285" r:id="rId31"/>
    <p:sldId id="287" r:id="rId32"/>
    <p:sldId id="290" r:id="rId33"/>
    <p:sldId id="292" r:id="rId34"/>
    <p:sldId id="291" r:id="rId35"/>
    <p:sldId id="288" r:id="rId36"/>
    <p:sldId id="294" r:id="rId37"/>
    <p:sldId id="296" r:id="rId38"/>
    <p:sldId id="297" r:id="rId39"/>
    <p:sldId id="298" r:id="rId40"/>
    <p:sldId id="301" r:id="rId41"/>
    <p:sldId id="302" r:id="rId42"/>
    <p:sldId id="300" r:id="rId43"/>
    <p:sldId id="303" r:id="rId44"/>
    <p:sldId id="304" r:id="rId45"/>
    <p:sldId id="305" r:id="rId46"/>
    <p:sldId id="307" r:id="rId47"/>
    <p:sldId id="309" r:id="rId48"/>
    <p:sldId id="310" r:id="rId49"/>
    <p:sldId id="311" r:id="rId50"/>
    <p:sldId id="312" r:id="rId51"/>
    <p:sldId id="313" r:id="rId52"/>
    <p:sldId id="314" r:id="rId53"/>
    <p:sldId id="315" r:id="rId54"/>
    <p:sldId id="316" r:id="rId55"/>
    <p:sldId id="317" r:id="rId56"/>
    <p:sldId id="318" r:id="rId57"/>
    <p:sldId id="319" r:id="rId58"/>
    <p:sldId id="321" r:id="rId59"/>
    <p:sldId id="322" r:id="rId60"/>
    <p:sldId id="323" r:id="rId61"/>
    <p:sldId id="324" r:id="rId62"/>
    <p:sldId id="329" r:id="rId63"/>
    <p:sldId id="326" r:id="rId64"/>
    <p:sldId id="327" r:id="rId65"/>
    <p:sldId id="328" r:id="rId66"/>
    <p:sldId id="330" r:id="rId67"/>
    <p:sldId id="331" r:id="rId68"/>
    <p:sldId id="332" r:id="rId69"/>
    <p:sldId id="333" r:id="rId70"/>
    <p:sldId id="335" r:id="rId71"/>
    <p:sldId id="336" r:id="rId72"/>
    <p:sldId id="337" r:id="rId73"/>
    <p:sldId id="338" r:id="rId74"/>
    <p:sldId id="339" r:id="rId75"/>
    <p:sldId id="341" r:id="rId76"/>
    <p:sldId id="342" r:id="rId77"/>
    <p:sldId id="343" r:id="rId78"/>
    <p:sldId id="344" r:id="rId79"/>
    <p:sldId id="345" r:id="rId80"/>
    <p:sldId id="346" r:id="rId81"/>
    <p:sldId id="347" r:id="rId82"/>
    <p:sldId id="348" r:id="rId83"/>
    <p:sldId id="349" r:id="rId84"/>
    <p:sldId id="350" r:id="rId85"/>
    <p:sldId id="352" r:id="rId86"/>
    <p:sldId id="353" r:id="rId87"/>
    <p:sldId id="354" r:id="rId88"/>
    <p:sldId id="355" r:id="rId89"/>
    <p:sldId id="356" r:id="rId90"/>
    <p:sldId id="357" r:id="rId91"/>
    <p:sldId id="358" r:id="rId92"/>
    <p:sldId id="359"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78" autoAdjust="0"/>
    <p:restoredTop sz="94660"/>
  </p:normalViewPr>
  <p:slideViewPr>
    <p:cSldViewPr snapToGrid="0">
      <p:cViewPr varScale="1">
        <p:scale>
          <a:sx n="86" d="100"/>
          <a:sy n="86" d="100"/>
        </p:scale>
        <p:origin x="45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A02826-ED20-40FC-94F3-7E592E96C138}" type="datetimeFigureOut">
              <a:rPr lang="en-IN" smtClean="0"/>
              <a:t>15-09-2020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960E19-145C-4434-BA10-2F7D1566C3B1}" type="slidenum">
              <a:rPr lang="en-IN" smtClean="0"/>
              <a:t>‹#›</a:t>
            </a:fld>
            <a:endParaRPr lang="en-IN"/>
          </a:p>
        </p:txBody>
      </p:sp>
    </p:spTree>
    <p:extLst>
      <p:ext uri="{BB962C8B-B14F-4D97-AF65-F5344CB8AC3E}">
        <p14:creationId xmlns:p14="http://schemas.microsoft.com/office/powerpoint/2010/main" val="1759822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0960E19-145C-4434-BA10-2F7D1566C3B1}" type="slidenum">
              <a:rPr lang="en-IN" smtClean="0"/>
              <a:t>3</a:t>
            </a:fld>
            <a:endParaRPr lang="en-IN"/>
          </a:p>
        </p:txBody>
      </p:sp>
    </p:spTree>
    <p:extLst>
      <p:ext uri="{BB962C8B-B14F-4D97-AF65-F5344CB8AC3E}">
        <p14:creationId xmlns:p14="http://schemas.microsoft.com/office/powerpoint/2010/main" val="3547477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E898DD1-A0D6-440A-A794-2CD90C9AE809}" type="datetime1">
              <a:rPr lang="en-IN" smtClean="0"/>
              <a:t>15-09-2020</a:t>
            </a:fld>
            <a:endParaRPr lang="en-IN"/>
          </a:p>
        </p:txBody>
      </p:sp>
      <p:sp>
        <p:nvSpPr>
          <p:cNvPr id="5" name="Footer Placeholder 4"/>
          <p:cNvSpPr>
            <a:spLocks noGrp="1"/>
          </p:cNvSpPr>
          <p:nvPr>
            <p:ph type="ftr" sz="quarter" idx="11"/>
          </p:nvPr>
        </p:nvSpPr>
        <p:spPr/>
        <p:txBody>
          <a:bodyPr/>
          <a:lstStyle/>
          <a:p>
            <a:r>
              <a:rPr lang="en-IN" smtClean="0"/>
              <a:t>Dr S.Prayla - CSE</a:t>
            </a:r>
            <a:endParaRPr lang="en-IN"/>
          </a:p>
        </p:txBody>
      </p:sp>
      <p:sp>
        <p:nvSpPr>
          <p:cNvPr id="6" name="Slide Number Placeholder 5"/>
          <p:cNvSpPr>
            <a:spLocks noGrp="1"/>
          </p:cNvSpPr>
          <p:nvPr>
            <p:ph type="sldNum" sz="quarter" idx="12"/>
          </p:nvPr>
        </p:nvSpPr>
        <p:spPr/>
        <p:txBody>
          <a:bodyPr/>
          <a:lstStyle/>
          <a:p>
            <a:fld id="{2D89D78A-259F-4224-AD1A-D32262DD3AAE}" type="slidenum">
              <a:rPr lang="en-IN" smtClean="0"/>
              <a:t>‹#›</a:t>
            </a:fld>
            <a:endParaRPr lang="en-IN"/>
          </a:p>
        </p:txBody>
      </p:sp>
    </p:spTree>
    <p:extLst>
      <p:ext uri="{BB962C8B-B14F-4D97-AF65-F5344CB8AC3E}">
        <p14:creationId xmlns:p14="http://schemas.microsoft.com/office/powerpoint/2010/main" val="2013339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72C5F71-AE8D-47FC-AB03-CD1B5D5C87EF}" type="datetime1">
              <a:rPr lang="en-IN" smtClean="0"/>
              <a:t>15-09-2020</a:t>
            </a:fld>
            <a:endParaRPr lang="en-IN"/>
          </a:p>
        </p:txBody>
      </p:sp>
      <p:sp>
        <p:nvSpPr>
          <p:cNvPr id="5" name="Footer Placeholder 4"/>
          <p:cNvSpPr>
            <a:spLocks noGrp="1"/>
          </p:cNvSpPr>
          <p:nvPr>
            <p:ph type="ftr" sz="quarter" idx="11"/>
          </p:nvPr>
        </p:nvSpPr>
        <p:spPr/>
        <p:txBody>
          <a:bodyPr/>
          <a:lstStyle/>
          <a:p>
            <a:r>
              <a:rPr lang="en-IN" smtClean="0"/>
              <a:t>Dr S.Prayla - CSE</a:t>
            </a:r>
            <a:endParaRPr lang="en-IN"/>
          </a:p>
        </p:txBody>
      </p:sp>
      <p:sp>
        <p:nvSpPr>
          <p:cNvPr id="6" name="Slide Number Placeholder 5"/>
          <p:cNvSpPr>
            <a:spLocks noGrp="1"/>
          </p:cNvSpPr>
          <p:nvPr>
            <p:ph type="sldNum" sz="quarter" idx="12"/>
          </p:nvPr>
        </p:nvSpPr>
        <p:spPr/>
        <p:txBody>
          <a:bodyPr/>
          <a:lstStyle/>
          <a:p>
            <a:fld id="{2D89D78A-259F-4224-AD1A-D32262DD3AAE}" type="slidenum">
              <a:rPr lang="en-IN" smtClean="0"/>
              <a:t>‹#›</a:t>
            </a:fld>
            <a:endParaRPr lang="en-IN"/>
          </a:p>
        </p:txBody>
      </p:sp>
    </p:spTree>
    <p:extLst>
      <p:ext uri="{BB962C8B-B14F-4D97-AF65-F5344CB8AC3E}">
        <p14:creationId xmlns:p14="http://schemas.microsoft.com/office/powerpoint/2010/main" val="2501243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B712294-DF92-4848-B880-23F397979121}" type="datetime1">
              <a:rPr lang="en-IN" smtClean="0"/>
              <a:t>15-09-2020</a:t>
            </a:fld>
            <a:endParaRPr lang="en-IN"/>
          </a:p>
        </p:txBody>
      </p:sp>
      <p:sp>
        <p:nvSpPr>
          <p:cNvPr id="5" name="Footer Placeholder 4"/>
          <p:cNvSpPr>
            <a:spLocks noGrp="1"/>
          </p:cNvSpPr>
          <p:nvPr>
            <p:ph type="ftr" sz="quarter" idx="11"/>
          </p:nvPr>
        </p:nvSpPr>
        <p:spPr/>
        <p:txBody>
          <a:bodyPr/>
          <a:lstStyle/>
          <a:p>
            <a:r>
              <a:rPr lang="en-IN" smtClean="0"/>
              <a:t>Dr S.Prayla - CSE</a:t>
            </a:r>
            <a:endParaRPr lang="en-IN"/>
          </a:p>
        </p:txBody>
      </p:sp>
      <p:sp>
        <p:nvSpPr>
          <p:cNvPr id="6" name="Slide Number Placeholder 5"/>
          <p:cNvSpPr>
            <a:spLocks noGrp="1"/>
          </p:cNvSpPr>
          <p:nvPr>
            <p:ph type="sldNum" sz="quarter" idx="12"/>
          </p:nvPr>
        </p:nvSpPr>
        <p:spPr/>
        <p:txBody>
          <a:bodyPr/>
          <a:lstStyle/>
          <a:p>
            <a:fld id="{2D89D78A-259F-4224-AD1A-D32262DD3AAE}" type="slidenum">
              <a:rPr lang="en-IN" smtClean="0"/>
              <a:t>‹#›</a:t>
            </a:fld>
            <a:endParaRPr lang="en-IN"/>
          </a:p>
        </p:txBody>
      </p:sp>
    </p:spTree>
    <p:extLst>
      <p:ext uri="{BB962C8B-B14F-4D97-AF65-F5344CB8AC3E}">
        <p14:creationId xmlns:p14="http://schemas.microsoft.com/office/powerpoint/2010/main" val="3851729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B511BF8-8EBD-45BA-8746-0384C89B8B75}" type="datetime1">
              <a:rPr lang="en-IN" smtClean="0"/>
              <a:t>15-09-2020</a:t>
            </a:fld>
            <a:endParaRPr lang="en-IN"/>
          </a:p>
        </p:txBody>
      </p:sp>
      <p:sp>
        <p:nvSpPr>
          <p:cNvPr id="5" name="Footer Placeholder 4"/>
          <p:cNvSpPr>
            <a:spLocks noGrp="1"/>
          </p:cNvSpPr>
          <p:nvPr>
            <p:ph type="ftr" sz="quarter" idx="11"/>
          </p:nvPr>
        </p:nvSpPr>
        <p:spPr/>
        <p:txBody>
          <a:bodyPr/>
          <a:lstStyle/>
          <a:p>
            <a:r>
              <a:rPr lang="en-IN" smtClean="0"/>
              <a:t>Dr S.Prayla - CSE</a:t>
            </a:r>
            <a:endParaRPr lang="en-IN"/>
          </a:p>
        </p:txBody>
      </p:sp>
      <p:sp>
        <p:nvSpPr>
          <p:cNvPr id="6" name="Slide Number Placeholder 5"/>
          <p:cNvSpPr>
            <a:spLocks noGrp="1"/>
          </p:cNvSpPr>
          <p:nvPr>
            <p:ph type="sldNum" sz="quarter" idx="12"/>
          </p:nvPr>
        </p:nvSpPr>
        <p:spPr/>
        <p:txBody>
          <a:bodyPr/>
          <a:lstStyle/>
          <a:p>
            <a:fld id="{2D89D78A-259F-4224-AD1A-D32262DD3AAE}" type="slidenum">
              <a:rPr lang="en-IN" smtClean="0"/>
              <a:t>‹#›</a:t>
            </a:fld>
            <a:endParaRPr lang="en-IN"/>
          </a:p>
        </p:txBody>
      </p:sp>
    </p:spTree>
    <p:extLst>
      <p:ext uri="{BB962C8B-B14F-4D97-AF65-F5344CB8AC3E}">
        <p14:creationId xmlns:p14="http://schemas.microsoft.com/office/powerpoint/2010/main" val="3588702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F514C7-3999-411B-BD19-325DEB014AFB}" type="datetime1">
              <a:rPr lang="en-IN" smtClean="0"/>
              <a:t>15-09-2020</a:t>
            </a:fld>
            <a:endParaRPr lang="en-IN"/>
          </a:p>
        </p:txBody>
      </p:sp>
      <p:sp>
        <p:nvSpPr>
          <p:cNvPr id="5" name="Footer Placeholder 4"/>
          <p:cNvSpPr>
            <a:spLocks noGrp="1"/>
          </p:cNvSpPr>
          <p:nvPr>
            <p:ph type="ftr" sz="quarter" idx="11"/>
          </p:nvPr>
        </p:nvSpPr>
        <p:spPr/>
        <p:txBody>
          <a:bodyPr/>
          <a:lstStyle/>
          <a:p>
            <a:r>
              <a:rPr lang="en-IN" smtClean="0"/>
              <a:t>Dr S.Prayla - CSE</a:t>
            </a:r>
            <a:endParaRPr lang="en-IN"/>
          </a:p>
        </p:txBody>
      </p:sp>
      <p:sp>
        <p:nvSpPr>
          <p:cNvPr id="6" name="Slide Number Placeholder 5"/>
          <p:cNvSpPr>
            <a:spLocks noGrp="1"/>
          </p:cNvSpPr>
          <p:nvPr>
            <p:ph type="sldNum" sz="quarter" idx="12"/>
          </p:nvPr>
        </p:nvSpPr>
        <p:spPr/>
        <p:txBody>
          <a:bodyPr/>
          <a:lstStyle/>
          <a:p>
            <a:fld id="{2D89D78A-259F-4224-AD1A-D32262DD3AAE}" type="slidenum">
              <a:rPr lang="en-IN" smtClean="0"/>
              <a:t>‹#›</a:t>
            </a:fld>
            <a:endParaRPr lang="en-IN"/>
          </a:p>
        </p:txBody>
      </p:sp>
    </p:spTree>
    <p:extLst>
      <p:ext uri="{BB962C8B-B14F-4D97-AF65-F5344CB8AC3E}">
        <p14:creationId xmlns:p14="http://schemas.microsoft.com/office/powerpoint/2010/main" val="2123082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14C43C3-7D38-4BBC-95D5-007E64F6ED08}" type="datetime1">
              <a:rPr lang="en-IN" smtClean="0"/>
              <a:t>15-09-2020</a:t>
            </a:fld>
            <a:endParaRPr lang="en-IN"/>
          </a:p>
        </p:txBody>
      </p:sp>
      <p:sp>
        <p:nvSpPr>
          <p:cNvPr id="6" name="Footer Placeholder 5"/>
          <p:cNvSpPr>
            <a:spLocks noGrp="1"/>
          </p:cNvSpPr>
          <p:nvPr>
            <p:ph type="ftr" sz="quarter" idx="11"/>
          </p:nvPr>
        </p:nvSpPr>
        <p:spPr/>
        <p:txBody>
          <a:bodyPr/>
          <a:lstStyle/>
          <a:p>
            <a:r>
              <a:rPr lang="en-IN" smtClean="0"/>
              <a:t>Dr S.Prayla - CSE</a:t>
            </a:r>
            <a:endParaRPr lang="en-IN"/>
          </a:p>
        </p:txBody>
      </p:sp>
      <p:sp>
        <p:nvSpPr>
          <p:cNvPr id="7" name="Slide Number Placeholder 6"/>
          <p:cNvSpPr>
            <a:spLocks noGrp="1"/>
          </p:cNvSpPr>
          <p:nvPr>
            <p:ph type="sldNum" sz="quarter" idx="12"/>
          </p:nvPr>
        </p:nvSpPr>
        <p:spPr/>
        <p:txBody>
          <a:bodyPr/>
          <a:lstStyle/>
          <a:p>
            <a:fld id="{2D89D78A-259F-4224-AD1A-D32262DD3AAE}" type="slidenum">
              <a:rPr lang="en-IN" smtClean="0"/>
              <a:t>‹#›</a:t>
            </a:fld>
            <a:endParaRPr lang="en-IN"/>
          </a:p>
        </p:txBody>
      </p:sp>
    </p:spTree>
    <p:extLst>
      <p:ext uri="{BB962C8B-B14F-4D97-AF65-F5344CB8AC3E}">
        <p14:creationId xmlns:p14="http://schemas.microsoft.com/office/powerpoint/2010/main" val="1188619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4E9001A-41FA-47DF-A4A0-246D2FCDEEC9}" type="datetime1">
              <a:rPr lang="en-IN" smtClean="0"/>
              <a:t>15-09-2020</a:t>
            </a:fld>
            <a:endParaRPr lang="en-IN"/>
          </a:p>
        </p:txBody>
      </p:sp>
      <p:sp>
        <p:nvSpPr>
          <p:cNvPr id="8" name="Footer Placeholder 7"/>
          <p:cNvSpPr>
            <a:spLocks noGrp="1"/>
          </p:cNvSpPr>
          <p:nvPr>
            <p:ph type="ftr" sz="quarter" idx="11"/>
          </p:nvPr>
        </p:nvSpPr>
        <p:spPr/>
        <p:txBody>
          <a:bodyPr/>
          <a:lstStyle/>
          <a:p>
            <a:r>
              <a:rPr lang="en-IN" smtClean="0"/>
              <a:t>Dr S.Prayla - CSE</a:t>
            </a:r>
            <a:endParaRPr lang="en-IN"/>
          </a:p>
        </p:txBody>
      </p:sp>
      <p:sp>
        <p:nvSpPr>
          <p:cNvPr id="9" name="Slide Number Placeholder 8"/>
          <p:cNvSpPr>
            <a:spLocks noGrp="1"/>
          </p:cNvSpPr>
          <p:nvPr>
            <p:ph type="sldNum" sz="quarter" idx="12"/>
          </p:nvPr>
        </p:nvSpPr>
        <p:spPr/>
        <p:txBody>
          <a:bodyPr/>
          <a:lstStyle/>
          <a:p>
            <a:fld id="{2D89D78A-259F-4224-AD1A-D32262DD3AAE}" type="slidenum">
              <a:rPr lang="en-IN" smtClean="0"/>
              <a:t>‹#›</a:t>
            </a:fld>
            <a:endParaRPr lang="en-IN"/>
          </a:p>
        </p:txBody>
      </p:sp>
    </p:spTree>
    <p:extLst>
      <p:ext uri="{BB962C8B-B14F-4D97-AF65-F5344CB8AC3E}">
        <p14:creationId xmlns:p14="http://schemas.microsoft.com/office/powerpoint/2010/main" val="2713048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28C2526-6C35-45D8-8D17-86894AD12926}" type="datetime1">
              <a:rPr lang="en-IN" smtClean="0"/>
              <a:t>15-09-2020</a:t>
            </a:fld>
            <a:endParaRPr lang="en-IN"/>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a:t>
            </a:fld>
            <a:endParaRPr lang="en-IN"/>
          </a:p>
        </p:txBody>
      </p:sp>
    </p:spTree>
    <p:extLst>
      <p:ext uri="{BB962C8B-B14F-4D97-AF65-F5344CB8AC3E}">
        <p14:creationId xmlns:p14="http://schemas.microsoft.com/office/powerpoint/2010/main" val="1305557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DFE112-42DB-43E2-8778-32CDE35633CD}" type="datetime1">
              <a:rPr lang="en-IN" smtClean="0"/>
              <a:t>15-09-2020</a:t>
            </a:fld>
            <a:endParaRPr lang="en-IN"/>
          </a:p>
        </p:txBody>
      </p:sp>
      <p:sp>
        <p:nvSpPr>
          <p:cNvPr id="3" name="Footer Placeholder 2"/>
          <p:cNvSpPr>
            <a:spLocks noGrp="1"/>
          </p:cNvSpPr>
          <p:nvPr>
            <p:ph type="ftr" sz="quarter" idx="11"/>
          </p:nvPr>
        </p:nvSpPr>
        <p:spPr/>
        <p:txBody>
          <a:bodyPr/>
          <a:lstStyle/>
          <a:p>
            <a:r>
              <a:rPr lang="en-IN" smtClean="0"/>
              <a:t>Dr S.Prayla - CSE</a:t>
            </a:r>
            <a:endParaRPr lang="en-IN"/>
          </a:p>
        </p:txBody>
      </p:sp>
      <p:sp>
        <p:nvSpPr>
          <p:cNvPr id="4" name="Slide Number Placeholder 3"/>
          <p:cNvSpPr>
            <a:spLocks noGrp="1"/>
          </p:cNvSpPr>
          <p:nvPr>
            <p:ph type="sldNum" sz="quarter" idx="12"/>
          </p:nvPr>
        </p:nvSpPr>
        <p:spPr/>
        <p:txBody>
          <a:bodyPr/>
          <a:lstStyle/>
          <a:p>
            <a:fld id="{2D89D78A-259F-4224-AD1A-D32262DD3AAE}" type="slidenum">
              <a:rPr lang="en-IN" smtClean="0"/>
              <a:t>‹#›</a:t>
            </a:fld>
            <a:endParaRPr lang="en-IN"/>
          </a:p>
        </p:txBody>
      </p:sp>
    </p:spTree>
    <p:extLst>
      <p:ext uri="{BB962C8B-B14F-4D97-AF65-F5344CB8AC3E}">
        <p14:creationId xmlns:p14="http://schemas.microsoft.com/office/powerpoint/2010/main" val="757669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9BE7E3-4C22-45AD-B757-F6B6931D4FD0}" type="datetime1">
              <a:rPr lang="en-IN" smtClean="0"/>
              <a:t>15-09-2020</a:t>
            </a:fld>
            <a:endParaRPr lang="en-IN"/>
          </a:p>
        </p:txBody>
      </p:sp>
      <p:sp>
        <p:nvSpPr>
          <p:cNvPr id="6" name="Footer Placeholder 5"/>
          <p:cNvSpPr>
            <a:spLocks noGrp="1"/>
          </p:cNvSpPr>
          <p:nvPr>
            <p:ph type="ftr" sz="quarter" idx="11"/>
          </p:nvPr>
        </p:nvSpPr>
        <p:spPr/>
        <p:txBody>
          <a:bodyPr/>
          <a:lstStyle/>
          <a:p>
            <a:r>
              <a:rPr lang="en-IN" smtClean="0"/>
              <a:t>Dr S.Prayla - CSE</a:t>
            </a:r>
            <a:endParaRPr lang="en-IN"/>
          </a:p>
        </p:txBody>
      </p:sp>
      <p:sp>
        <p:nvSpPr>
          <p:cNvPr id="7" name="Slide Number Placeholder 6"/>
          <p:cNvSpPr>
            <a:spLocks noGrp="1"/>
          </p:cNvSpPr>
          <p:nvPr>
            <p:ph type="sldNum" sz="quarter" idx="12"/>
          </p:nvPr>
        </p:nvSpPr>
        <p:spPr/>
        <p:txBody>
          <a:bodyPr/>
          <a:lstStyle/>
          <a:p>
            <a:fld id="{2D89D78A-259F-4224-AD1A-D32262DD3AAE}" type="slidenum">
              <a:rPr lang="en-IN" smtClean="0"/>
              <a:t>‹#›</a:t>
            </a:fld>
            <a:endParaRPr lang="en-IN"/>
          </a:p>
        </p:txBody>
      </p:sp>
    </p:spTree>
    <p:extLst>
      <p:ext uri="{BB962C8B-B14F-4D97-AF65-F5344CB8AC3E}">
        <p14:creationId xmlns:p14="http://schemas.microsoft.com/office/powerpoint/2010/main" val="2681976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10A606-E4CB-4ABF-9A17-198544F31CA9}" type="datetime1">
              <a:rPr lang="en-IN" smtClean="0"/>
              <a:t>15-09-2020</a:t>
            </a:fld>
            <a:endParaRPr lang="en-IN"/>
          </a:p>
        </p:txBody>
      </p:sp>
      <p:sp>
        <p:nvSpPr>
          <p:cNvPr id="6" name="Footer Placeholder 5"/>
          <p:cNvSpPr>
            <a:spLocks noGrp="1"/>
          </p:cNvSpPr>
          <p:nvPr>
            <p:ph type="ftr" sz="quarter" idx="11"/>
          </p:nvPr>
        </p:nvSpPr>
        <p:spPr/>
        <p:txBody>
          <a:bodyPr/>
          <a:lstStyle/>
          <a:p>
            <a:r>
              <a:rPr lang="en-IN" smtClean="0"/>
              <a:t>Dr S.Prayla - CSE</a:t>
            </a:r>
            <a:endParaRPr lang="en-IN"/>
          </a:p>
        </p:txBody>
      </p:sp>
      <p:sp>
        <p:nvSpPr>
          <p:cNvPr id="7" name="Slide Number Placeholder 6"/>
          <p:cNvSpPr>
            <a:spLocks noGrp="1"/>
          </p:cNvSpPr>
          <p:nvPr>
            <p:ph type="sldNum" sz="quarter" idx="12"/>
          </p:nvPr>
        </p:nvSpPr>
        <p:spPr/>
        <p:txBody>
          <a:bodyPr/>
          <a:lstStyle/>
          <a:p>
            <a:fld id="{2D89D78A-259F-4224-AD1A-D32262DD3AAE}" type="slidenum">
              <a:rPr lang="en-IN" smtClean="0"/>
              <a:t>‹#›</a:t>
            </a:fld>
            <a:endParaRPr lang="en-IN"/>
          </a:p>
        </p:txBody>
      </p:sp>
    </p:spTree>
    <p:extLst>
      <p:ext uri="{BB962C8B-B14F-4D97-AF65-F5344CB8AC3E}">
        <p14:creationId xmlns:p14="http://schemas.microsoft.com/office/powerpoint/2010/main" val="2829550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513728-76F0-4EC8-AFA8-50939B2350C2}" type="datetime1">
              <a:rPr lang="en-IN" smtClean="0"/>
              <a:t>15-09-2020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t>Dr S.Prayla - CSE</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89D78A-259F-4224-AD1A-D32262DD3AAE}" type="slidenum">
              <a:rPr lang="en-IN" smtClean="0"/>
              <a:t>‹#›</a:t>
            </a:fld>
            <a:endParaRPr lang="en-IN"/>
          </a:p>
        </p:txBody>
      </p:sp>
    </p:spTree>
    <p:extLst>
      <p:ext uri="{BB962C8B-B14F-4D97-AF65-F5344CB8AC3E}">
        <p14:creationId xmlns:p14="http://schemas.microsoft.com/office/powerpoint/2010/main" val="2066829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97398" y="1269583"/>
            <a:ext cx="7772400" cy="1470025"/>
          </a:xfrm>
        </p:spPr>
        <p:txBody>
          <a:bodyPr>
            <a:normAutofit fontScale="90000"/>
          </a:bodyPr>
          <a:lstStyle/>
          <a:p>
            <a:r>
              <a:rPr lang="en-US" b="1" dirty="0"/>
              <a:t>SCS1301 - OPERATING SYSTEM</a:t>
            </a:r>
          </a:p>
        </p:txBody>
      </p:sp>
      <p:sp>
        <p:nvSpPr>
          <p:cNvPr id="3" name="Subtitle 2"/>
          <p:cNvSpPr>
            <a:spLocks noGrp="1"/>
          </p:cNvSpPr>
          <p:nvPr>
            <p:ph type="subTitle" idx="1"/>
          </p:nvPr>
        </p:nvSpPr>
        <p:spPr>
          <a:xfrm>
            <a:off x="2883198" y="2420888"/>
            <a:ext cx="6400800" cy="1752600"/>
          </a:xfrm>
        </p:spPr>
        <p:txBody>
          <a:bodyPr>
            <a:normAutofit/>
          </a:bodyPr>
          <a:lstStyle/>
          <a:p>
            <a:r>
              <a:rPr lang="en-US" sz="3600" b="1" dirty="0">
                <a:solidFill>
                  <a:srgbClr val="FF0000"/>
                </a:solidFill>
              </a:rPr>
              <a:t>UNIT – </a:t>
            </a:r>
            <a:r>
              <a:rPr lang="en-US" sz="3600" b="1" dirty="0" smtClean="0">
                <a:solidFill>
                  <a:srgbClr val="FF0000"/>
                </a:solidFill>
              </a:rPr>
              <a:t>III</a:t>
            </a:r>
            <a:endParaRPr lang="en-US" sz="3600" b="1" dirty="0">
              <a:solidFill>
                <a:srgbClr val="FF0000"/>
              </a:solidFill>
            </a:endParaRPr>
          </a:p>
          <a:p>
            <a:r>
              <a:rPr lang="en-US" sz="3600" b="1" dirty="0" smtClean="0">
                <a:solidFill>
                  <a:srgbClr val="FF0000"/>
                </a:solidFill>
              </a:rPr>
              <a:t>SYNCHRONIZATION AND DEADLOCKS</a:t>
            </a:r>
            <a:endParaRPr lang="en-US" sz="5100" b="1" dirty="0">
              <a:solidFill>
                <a:srgbClr val="FF0000"/>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595670" y="4071942"/>
            <a:ext cx="5517826" cy="2246769"/>
          </a:xfrm>
          <a:prstGeom prst="rect">
            <a:avLst/>
          </a:prstGeom>
        </p:spPr>
        <p:txBody>
          <a:bodyPr wrap="square">
            <a:spAutoFit/>
          </a:bodyPr>
          <a:lstStyle/>
          <a:p>
            <a:pPr algn="ctr">
              <a:defRPr/>
            </a:pPr>
            <a:r>
              <a:rPr lang="en-IN" sz="2800" b="1" dirty="0" err="1" smtClean="0">
                <a:solidFill>
                  <a:prstClr val="black"/>
                </a:solidFill>
                <a:latin typeface="Calibri"/>
              </a:rPr>
              <a:t>Dr.S.PRAYLA</a:t>
            </a:r>
            <a:r>
              <a:rPr lang="en-IN" sz="2800" b="1" dirty="0" smtClean="0">
                <a:solidFill>
                  <a:prstClr val="black"/>
                </a:solidFill>
                <a:latin typeface="Calibri"/>
              </a:rPr>
              <a:t> SHYRY</a:t>
            </a:r>
            <a:endParaRPr lang="en-IN" sz="2800" b="1" dirty="0">
              <a:solidFill>
                <a:prstClr val="black"/>
              </a:solidFill>
              <a:latin typeface="Calibri"/>
            </a:endParaRPr>
          </a:p>
          <a:p>
            <a:pPr algn="ctr">
              <a:defRPr/>
            </a:pPr>
            <a:r>
              <a:rPr lang="en-IN" sz="2800" b="1" dirty="0" smtClean="0">
                <a:solidFill>
                  <a:prstClr val="black"/>
                </a:solidFill>
                <a:latin typeface="Calibri"/>
              </a:rPr>
              <a:t>Assoc. Professor </a:t>
            </a:r>
          </a:p>
          <a:p>
            <a:pPr algn="ctr">
              <a:defRPr/>
            </a:pPr>
            <a:r>
              <a:rPr lang="en-IN" sz="2800" b="1" dirty="0" smtClean="0">
                <a:solidFill>
                  <a:prstClr val="black"/>
                </a:solidFill>
                <a:latin typeface="Calibri"/>
              </a:rPr>
              <a:t>Dept</a:t>
            </a:r>
            <a:r>
              <a:rPr lang="en-IN" sz="2800" b="1" dirty="0">
                <a:solidFill>
                  <a:prstClr val="black"/>
                </a:solidFill>
                <a:latin typeface="Calibri"/>
              </a:rPr>
              <a:t>. of </a:t>
            </a:r>
            <a:r>
              <a:rPr lang="en-IN" sz="2800" b="1" dirty="0" smtClean="0">
                <a:solidFill>
                  <a:prstClr val="black"/>
                </a:solidFill>
                <a:latin typeface="Calibri"/>
              </a:rPr>
              <a:t>Computer Science and Engineering</a:t>
            </a:r>
            <a:endParaRPr lang="en-IN" sz="2800" b="1" dirty="0">
              <a:solidFill>
                <a:prstClr val="black"/>
              </a:solidFill>
              <a:latin typeface="Calibri"/>
            </a:endParaRPr>
          </a:p>
          <a:p>
            <a:pPr algn="ctr">
              <a:defRPr/>
            </a:pPr>
            <a:r>
              <a:rPr lang="en-IN" sz="2800" b="1" dirty="0">
                <a:solidFill>
                  <a:prstClr val="black"/>
                </a:solidFill>
                <a:latin typeface="Calibri"/>
              </a:rPr>
              <a:t>School of Computing</a:t>
            </a:r>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1</a:t>
            </a:fld>
            <a:endParaRPr lang="en-IN"/>
          </a:p>
        </p:txBody>
      </p:sp>
    </p:spTree>
    <p:extLst>
      <p:ext uri="{BB962C8B-B14F-4D97-AF65-F5344CB8AC3E}">
        <p14:creationId xmlns:p14="http://schemas.microsoft.com/office/powerpoint/2010/main" val="13246214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7030"/>
          </a:xfrm>
        </p:spPr>
        <p:txBody>
          <a:bodyPr>
            <a:normAutofit fontScale="90000"/>
          </a:bodyPr>
          <a:lstStyle/>
          <a:p>
            <a:pPr algn="ctr"/>
            <a:r>
              <a:rPr lang="en-IN" dirty="0" smtClean="0">
                <a:latin typeface="Times New Roman" panose="02020603050405020304" pitchFamily="18" charset="0"/>
                <a:cs typeface="Times New Roman" panose="02020603050405020304" pitchFamily="18" charset="0"/>
              </a:rPr>
              <a:t>Producer Side</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526959" y="1038687"/>
            <a:ext cx="8460419" cy="5077157"/>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10</a:t>
            </a:fld>
            <a:endParaRPr lang="en-IN"/>
          </a:p>
        </p:txBody>
      </p:sp>
    </p:spTree>
    <p:extLst>
      <p:ext uri="{BB962C8B-B14F-4D97-AF65-F5344CB8AC3E}">
        <p14:creationId xmlns:p14="http://schemas.microsoft.com/office/powerpoint/2010/main" val="2416168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pPr algn="ctr"/>
            <a:r>
              <a:rPr lang="en-IN" dirty="0" smtClean="0">
                <a:latin typeface="Times New Roman" panose="02020603050405020304" pitchFamily="18" charset="0"/>
                <a:cs typeface="Times New Roman" panose="02020603050405020304" pitchFamily="18" charset="0"/>
              </a:rPr>
              <a:t>Consumer </a:t>
            </a:r>
            <a:r>
              <a:rPr lang="en-IN" dirty="0">
                <a:latin typeface="Times New Roman" panose="02020603050405020304" pitchFamily="18" charset="0"/>
                <a:cs typeface="Times New Roman" panose="02020603050405020304" pitchFamily="18" charset="0"/>
              </a:rPr>
              <a:t>Side</a:t>
            </a:r>
            <a:endParaRPr lang="en-IN" dirty="0"/>
          </a:p>
        </p:txBody>
      </p:sp>
      <p:pic>
        <p:nvPicPr>
          <p:cNvPr id="4" name="Content Placeholder 3"/>
          <p:cNvPicPr>
            <a:picLocks noGrp="1" noChangeAspect="1"/>
          </p:cNvPicPr>
          <p:nvPr>
            <p:ph idx="1"/>
          </p:nvPr>
        </p:nvPicPr>
        <p:blipFill>
          <a:blip r:embed="rId2"/>
          <a:stretch>
            <a:fillRect/>
          </a:stretch>
        </p:blipFill>
        <p:spPr>
          <a:xfrm>
            <a:off x="1633492" y="914400"/>
            <a:ext cx="8629094" cy="5521911"/>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11</a:t>
            </a:fld>
            <a:endParaRPr lang="en-IN"/>
          </a:p>
        </p:txBody>
      </p:sp>
    </p:spTree>
    <p:extLst>
      <p:ext uri="{BB962C8B-B14F-4D97-AF65-F5344CB8AC3E}">
        <p14:creationId xmlns:p14="http://schemas.microsoft.com/office/powerpoint/2010/main" val="39795963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24988"/>
          </a:xfrm>
        </p:spPr>
        <p:txBody>
          <a:bodyPr>
            <a:normAutofit fontScale="90000"/>
          </a:bodyPr>
          <a:lstStyle/>
          <a:p>
            <a:pPr algn="ctr"/>
            <a:r>
              <a:rPr lang="en-IN" dirty="0" smtClean="0">
                <a:latin typeface="Times New Roman" panose="02020603050405020304" pitchFamily="18" charset="0"/>
                <a:cs typeface="Times New Roman" panose="02020603050405020304" pitchFamily="18" charset="0"/>
              </a:rPr>
              <a:t>Race condition   ….(leads to deadlock)</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838200" y="905522"/>
            <a:ext cx="10515600" cy="5743075"/>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12</a:t>
            </a:fld>
            <a:endParaRPr lang="en-IN"/>
          </a:p>
        </p:txBody>
      </p:sp>
    </p:spTree>
    <p:extLst>
      <p:ext uri="{BB962C8B-B14F-4D97-AF65-F5344CB8AC3E}">
        <p14:creationId xmlns:p14="http://schemas.microsoft.com/office/powerpoint/2010/main" val="38433363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4685"/>
          </a:xfrm>
        </p:spPr>
        <p:txBody>
          <a:bodyPr>
            <a:normAutofit fontScale="90000"/>
          </a:bodyPr>
          <a:lstStyle/>
          <a:p>
            <a:pPr algn="ctr"/>
            <a:r>
              <a:rPr lang="en-IN" dirty="0">
                <a:latin typeface="Times New Roman" panose="02020603050405020304" pitchFamily="18" charset="0"/>
                <a:cs typeface="Times New Roman" panose="02020603050405020304" pitchFamily="18" charset="0"/>
              </a:rPr>
              <a:t>Race condition</a:t>
            </a:r>
            <a:endParaRPr lang="en-IN" dirty="0"/>
          </a:p>
        </p:txBody>
      </p:sp>
      <p:sp>
        <p:nvSpPr>
          <p:cNvPr id="3" name="Content Placeholder 2"/>
          <p:cNvSpPr>
            <a:spLocks noGrp="1"/>
          </p:cNvSpPr>
          <p:nvPr>
            <p:ph idx="1"/>
          </p:nvPr>
        </p:nvSpPr>
        <p:spPr>
          <a:xfrm>
            <a:off x="838200" y="1029810"/>
            <a:ext cx="10515600" cy="5147153"/>
          </a:xfrm>
        </p:spPr>
        <p:txBody>
          <a:bodyPr>
            <a:normAutofit/>
          </a:bodyPr>
          <a:lstStyle/>
          <a:p>
            <a:pPr algn="just"/>
            <a:r>
              <a:rPr lang="en-US" dirty="0">
                <a:latin typeface="Times New Roman" panose="02020603050405020304" pitchFamily="18" charset="0"/>
                <a:cs typeface="Times New Roman" panose="02020603050405020304" pitchFamily="18" charset="0"/>
              </a:rPr>
              <a:t>When several processes access and manipulate the same data concurrently and the outcome of the execution depends on the particular order in which the access takes place is called </a:t>
            </a:r>
            <a:r>
              <a:rPr lang="en-US" dirty="0">
                <a:solidFill>
                  <a:srgbClr val="00B050"/>
                </a:solidFill>
                <a:latin typeface="Times New Roman" panose="02020603050405020304" pitchFamily="18" charset="0"/>
                <a:cs typeface="Times New Roman" panose="02020603050405020304" pitchFamily="18" charset="0"/>
              </a:rPr>
              <a:t>race </a:t>
            </a:r>
            <a:r>
              <a:rPr lang="en-US" dirty="0" smtClean="0">
                <a:solidFill>
                  <a:srgbClr val="00B050"/>
                </a:solidFill>
                <a:latin typeface="Times New Roman" panose="02020603050405020304" pitchFamily="18" charset="0"/>
                <a:cs typeface="Times New Roman" panose="02020603050405020304" pitchFamily="18" charset="0"/>
              </a:rPr>
              <a:t>condition</a:t>
            </a:r>
          </a:p>
          <a:p>
            <a:pPr marL="0" indent="0" algn="just">
              <a:buNone/>
            </a:pPr>
            <a:endParaRPr lang="en-US" dirty="0" smtClean="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To guard against the race condition, we need to ensure that </a:t>
            </a:r>
            <a:r>
              <a:rPr lang="en-US" dirty="0">
                <a:solidFill>
                  <a:srgbClr val="FF0000"/>
                </a:solidFill>
                <a:latin typeface="Times New Roman" panose="02020603050405020304" pitchFamily="18" charset="0"/>
                <a:cs typeface="Times New Roman" panose="02020603050405020304" pitchFamily="18" charset="0"/>
              </a:rPr>
              <a:t>only one process at a time </a:t>
            </a:r>
            <a:r>
              <a:rPr lang="en-US" dirty="0">
                <a:latin typeface="Times New Roman" panose="02020603050405020304" pitchFamily="18" charset="0"/>
                <a:cs typeface="Times New Roman" panose="02020603050405020304" pitchFamily="18" charset="0"/>
              </a:rPr>
              <a:t>can be manipulating the variable counter. </a:t>
            </a:r>
            <a:endParaRPr lang="en-US" dirty="0" smtClean="0">
              <a:latin typeface="Times New Roman" panose="02020603050405020304" pitchFamily="18" charset="0"/>
              <a:cs typeface="Times New Roman" panose="02020603050405020304" pitchFamily="18" charset="0"/>
            </a:endParaRPr>
          </a:p>
          <a:p>
            <a:pPr marL="0" indent="0" algn="just">
              <a:buNone/>
            </a:pP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Hence </a:t>
            </a:r>
            <a:r>
              <a:rPr lang="en-US" dirty="0">
                <a:latin typeface="Times New Roman" panose="02020603050405020304" pitchFamily="18" charset="0"/>
                <a:cs typeface="Times New Roman" panose="02020603050405020304" pitchFamily="18" charset="0"/>
              </a:rPr>
              <a:t>processes must be synchronized.</a:t>
            </a: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13</a:t>
            </a:fld>
            <a:endParaRPr lang="en-IN"/>
          </a:p>
        </p:txBody>
      </p:sp>
    </p:spTree>
    <p:extLst>
      <p:ext uri="{BB962C8B-B14F-4D97-AF65-F5344CB8AC3E}">
        <p14:creationId xmlns:p14="http://schemas.microsoft.com/office/powerpoint/2010/main" val="1198612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42743"/>
          </a:xfrm>
        </p:spPr>
        <p:txBody>
          <a:bodyPr>
            <a:normAutofit fontScale="90000"/>
          </a:bodyPr>
          <a:lstStyle/>
          <a:p>
            <a:pPr algn="ctr"/>
            <a:r>
              <a:rPr lang="en-IN" dirty="0">
                <a:latin typeface="Times New Roman" panose="02020603050405020304" pitchFamily="18" charset="0"/>
                <a:cs typeface="Times New Roman" panose="02020603050405020304" pitchFamily="18" charset="0"/>
              </a:rPr>
              <a:t>Critical Section Problem</a:t>
            </a:r>
          </a:p>
        </p:txBody>
      </p:sp>
      <p:pic>
        <p:nvPicPr>
          <p:cNvPr id="4" name="Content Placeholder 3"/>
          <p:cNvPicPr>
            <a:picLocks noGrp="1" noChangeAspect="1"/>
          </p:cNvPicPr>
          <p:nvPr>
            <p:ph idx="1"/>
          </p:nvPr>
        </p:nvPicPr>
        <p:blipFill>
          <a:blip r:embed="rId2"/>
          <a:stretch>
            <a:fillRect/>
          </a:stretch>
        </p:blipFill>
        <p:spPr>
          <a:xfrm>
            <a:off x="1393794" y="1251750"/>
            <a:ext cx="9516862" cy="5308847"/>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14</a:t>
            </a:fld>
            <a:endParaRPr lang="en-IN"/>
          </a:p>
        </p:txBody>
      </p:sp>
    </p:spTree>
    <p:extLst>
      <p:ext uri="{BB962C8B-B14F-4D97-AF65-F5344CB8AC3E}">
        <p14:creationId xmlns:p14="http://schemas.microsoft.com/office/powerpoint/2010/main" val="42842444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2541"/>
          </a:xfrm>
        </p:spPr>
        <p:txBody>
          <a:bodyPr>
            <a:normAutofit fontScale="90000"/>
          </a:bodyPr>
          <a:lstStyle/>
          <a:p>
            <a:pPr algn="ctr"/>
            <a:r>
              <a:rPr lang="en-IN" dirty="0">
                <a:latin typeface="Times New Roman" panose="02020603050405020304" pitchFamily="18" charset="0"/>
                <a:cs typeface="Times New Roman" panose="02020603050405020304" pitchFamily="18" charset="0"/>
              </a:rPr>
              <a:t>Critical Section Problem</a:t>
            </a:r>
            <a:endParaRPr lang="en-IN" dirty="0"/>
          </a:p>
        </p:txBody>
      </p:sp>
      <p:sp>
        <p:nvSpPr>
          <p:cNvPr id="3" name="Content Placeholder 2"/>
          <p:cNvSpPr>
            <a:spLocks noGrp="1"/>
          </p:cNvSpPr>
          <p:nvPr>
            <p:ph idx="1"/>
          </p:nvPr>
        </p:nvSpPr>
        <p:spPr>
          <a:xfrm>
            <a:off x="767178" y="1091953"/>
            <a:ext cx="10515600" cy="5209297"/>
          </a:xfrm>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The critical section problem is to design a protocol that the processes can use to co- operate.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Each </a:t>
            </a:r>
            <a:r>
              <a:rPr lang="en-US" dirty="0">
                <a:latin typeface="Times New Roman" panose="02020603050405020304" pitchFamily="18" charset="0"/>
                <a:cs typeface="Times New Roman" panose="02020603050405020304" pitchFamily="18" charset="0"/>
              </a:rPr>
              <a:t>process must request permission to enter its critical section.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section of code implementing this request is the entry section</a:t>
            </a:r>
            <a:r>
              <a:rPr lang="en-US" dirty="0" smtClean="0">
                <a:latin typeface="Times New Roman" panose="02020603050405020304" pitchFamily="18" charset="0"/>
                <a:cs typeface="Times New Roman" panose="02020603050405020304" pitchFamily="18" charset="0"/>
              </a:rPr>
              <a:t>.</a:t>
            </a:r>
          </a:p>
          <a:p>
            <a:pPr marL="0" indent="0" algn="just">
              <a:buNone/>
            </a:pPr>
            <a:r>
              <a:rPr lang="en-US" sz="3500" b="1" i="1" dirty="0" smtClean="0">
                <a:solidFill>
                  <a:srgbClr val="00B050"/>
                </a:solidFill>
                <a:latin typeface="Times New Roman" panose="02020603050405020304" pitchFamily="18" charset="0"/>
                <a:cs typeface="Times New Roman" panose="02020603050405020304" pitchFamily="18" charset="0"/>
              </a:rPr>
              <a:t>do </a:t>
            </a:r>
          </a:p>
          <a:p>
            <a:pPr marL="0" indent="0" algn="just">
              <a:buNone/>
            </a:pPr>
            <a:r>
              <a:rPr lang="en-US" sz="3500" b="1" i="1" dirty="0" smtClean="0">
                <a:solidFill>
                  <a:srgbClr val="00B050"/>
                </a:solidFill>
                <a:latin typeface="Times New Roman" panose="02020603050405020304" pitchFamily="18" charset="0"/>
                <a:cs typeface="Times New Roman" panose="02020603050405020304" pitchFamily="18" charset="0"/>
              </a:rPr>
              <a:t>{</a:t>
            </a:r>
          </a:p>
          <a:p>
            <a:pPr marL="0" indent="0" algn="just">
              <a:buNone/>
            </a:pPr>
            <a:r>
              <a:rPr lang="en-US" sz="3500" b="1" i="1" dirty="0" smtClean="0">
                <a:solidFill>
                  <a:srgbClr val="00B050"/>
                </a:solidFill>
                <a:latin typeface="Times New Roman" panose="02020603050405020304" pitchFamily="18" charset="0"/>
                <a:cs typeface="Times New Roman" panose="02020603050405020304" pitchFamily="18" charset="0"/>
              </a:rPr>
              <a:t>Entry </a:t>
            </a:r>
            <a:r>
              <a:rPr lang="en-US" sz="3500" b="1" i="1" dirty="0">
                <a:solidFill>
                  <a:srgbClr val="00B050"/>
                </a:solidFill>
                <a:latin typeface="Times New Roman" panose="02020603050405020304" pitchFamily="18" charset="0"/>
                <a:cs typeface="Times New Roman" panose="02020603050405020304" pitchFamily="18" charset="0"/>
              </a:rPr>
              <a:t>Section </a:t>
            </a:r>
            <a:endParaRPr lang="en-US" sz="3500" b="1" i="1" dirty="0" smtClean="0">
              <a:solidFill>
                <a:srgbClr val="00B050"/>
              </a:solidFill>
              <a:latin typeface="Times New Roman" panose="02020603050405020304" pitchFamily="18" charset="0"/>
              <a:cs typeface="Times New Roman" panose="02020603050405020304" pitchFamily="18" charset="0"/>
            </a:endParaRPr>
          </a:p>
          <a:p>
            <a:pPr marL="0" indent="0" algn="just">
              <a:buNone/>
            </a:pPr>
            <a:r>
              <a:rPr lang="en-US" sz="3500" b="1" i="1" dirty="0">
                <a:solidFill>
                  <a:srgbClr val="00B050"/>
                </a:solidFill>
                <a:latin typeface="Times New Roman" panose="02020603050405020304" pitchFamily="18" charset="0"/>
                <a:cs typeface="Times New Roman" panose="02020603050405020304" pitchFamily="18" charset="0"/>
              </a:rPr>
              <a:t> </a:t>
            </a:r>
            <a:r>
              <a:rPr lang="en-US" sz="3500" b="1" i="1" dirty="0" smtClean="0">
                <a:solidFill>
                  <a:srgbClr val="00B050"/>
                </a:solidFill>
                <a:latin typeface="Times New Roman" panose="02020603050405020304" pitchFamily="18" charset="0"/>
                <a:cs typeface="Times New Roman" panose="02020603050405020304" pitchFamily="18" charset="0"/>
              </a:rPr>
              <a:t>          Critical </a:t>
            </a:r>
            <a:r>
              <a:rPr lang="en-US" sz="3500" b="1" i="1" dirty="0">
                <a:solidFill>
                  <a:srgbClr val="00B050"/>
                </a:solidFill>
                <a:latin typeface="Times New Roman" panose="02020603050405020304" pitchFamily="18" charset="0"/>
                <a:cs typeface="Times New Roman" panose="02020603050405020304" pitchFamily="18" charset="0"/>
              </a:rPr>
              <a:t>Section </a:t>
            </a:r>
            <a:endParaRPr lang="en-US" sz="3500" b="1" i="1" dirty="0" smtClean="0">
              <a:solidFill>
                <a:srgbClr val="00B050"/>
              </a:solidFill>
              <a:latin typeface="Times New Roman" panose="02020603050405020304" pitchFamily="18" charset="0"/>
              <a:cs typeface="Times New Roman" panose="02020603050405020304" pitchFamily="18" charset="0"/>
            </a:endParaRPr>
          </a:p>
          <a:p>
            <a:pPr marL="0" indent="0" algn="just">
              <a:buNone/>
            </a:pPr>
            <a:r>
              <a:rPr lang="en-US" sz="3500" b="1" i="1" dirty="0" smtClean="0">
                <a:solidFill>
                  <a:srgbClr val="00B050"/>
                </a:solidFill>
                <a:latin typeface="Times New Roman" panose="02020603050405020304" pitchFamily="18" charset="0"/>
                <a:cs typeface="Times New Roman" panose="02020603050405020304" pitchFamily="18" charset="0"/>
              </a:rPr>
              <a:t>Exit </a:t>
            </a:r>
            <a:r>
              <a:rPr lang="en-US" sz="3500" b="1" i="1" dirty="0">
                <a:solidFill>
                  <a:srgbClr val="00B050"/>
                </a:solidFill>
                <a:latin typeface="Times New Roman" panose="02020603050405020304" pitchFamily="18" charset="0"/>
                <a:cs typeface="Times New Roman" panose="02020603050405020304" pitchFamily="18" charset="0"/>
              </a:rPr>
              <a:t>Section </a:t>
            </a:r>
            <a:endParaRPr lang="en-US" sz="3500" b="1" i="1" dirty="0" smtClean="0">
              <a:solidFill>
                <a:srgbClr val="00B050"/>
              </a:solidFill>
              <a:latin typeface="Times New Roman" panose="02020603050405020304" pitchFamily="18" charset="0"/>
              <a:cs typeface="Times New Roman" panose="02020603050405020304" pitchFamily="18" charset="0"/>
            </a:endParaRPr>
          </a:p>
          <a:p>
            <a:pPr marL="0" indent="0" algn="just">
              <a:buNone/>
            </a:pPr>
            <a:r>
              <a:rPr lang="en-US" sz="3500" b="1" i="1" dirty="0" smtClean="0">
                <a:solidFill>
                  <a:srgbClr val="00B050"/>
                </a:solidFill>
                <a:latin typeface="Times New Roman" panose="02020603050405020304" pitchFamily="18" charset="0"/>
                <a:cs typeface="Times New Roman" panose="02020603050405020304" pitchFamily="18" charset="0"/>
              </a:rPr>
              <a:t>Remainder </a:t>
            </a:r>
            <a:r>
              <a:rPr lang="en-US" sz="3500" b="1" i="1" dirty="0">
                <a:solidFill>
                  <a:srgbClr val="00B050"/>
                </a:solidFill>
                <a:latin typeface="Times New Roman" panose="02020603050405020304" pitchFamily="18" charset="0"/>
                <a:cs typeface="Times New Roman" panose="02020603050405020304" pitchFamily="18" charset="0"/>
              </a:rPr>
              <a:t>Section </a:t>
            </a:r>
            <a:endParaRPr lang="en-US" sz="3500" b="1" i="1" dirty="0" smtClean="0">
              <a:solidFill>
                <a:srgbClr val="00B050"/>
              </a:solidFill>
              <a:latin typeface="Times New Roman" panose="02020603050405020304" pitchFamily="18" charset="0"/>
              <a:cs typeface="Times New Roman" panose="02020603050405020304" pitchFamily="18" charset="0"/>
            </a:endParaRPr>
          </a:p>
          <a:p>
            <a:pPr marL="0" indent="0" algn="just">
              <a:buNone/>
            </a:pPr>
            <a:r>
              <a:rPr lang="en-US" sz="3500" b="1" i="1" dirty="0" smtClean="0">
                <a:solidFill>
                  <a:srgbClr val="00B050"/>
                </a:solidFill>
                <a:latin typeface="Times New Roman" panose="02020603050405020304" pitchFamily="18" charset="0"/>
                <a:cs typeface="Times New Roman" panose="02020603050405020304" pitchFamily="18" charset="0"/>
              </a:rPr>
              <a:t>}</a:t>
            </a:r>
            <a:r>
              <a:rPr lang="en-US" sz="3500" b="1" i="1" dirty="0">
                <a:solidFill>
                  <a:srgbClr val="00B050"/>
                </a:solidFill>
                <a:latin typeface="Times New Roman" panose="02020603050405020304" pitchFamily="18" charset="0"/>
                <a:cs typeface="Times New Roman" panose="02020603050405020304" pitchFamily="18" charset="0"/>
              </a:rPr>
              <a:t>while(TRUE); </a:t>
            </a:r>
            <a:endParaRPr lang="en-US" sz="3500" b="1" i="1" dirty="0" smtClean="0">
              <a:solidFill>
                <a:srgbClr val="00B050"/>
              </a:solidFill>
              <a:latin typeface="Times New Roman" panose="02020603050405020304" pitchFamily="18" charset="0"/>
              <a:cs typeface="Times New Roman" panose="02020603050405020304" pitchFamily="18" charset="0"/>
            </a:endParaRPr>
          </a:p>
          <a:p>
            <a:pPr marL="0" indent="0" algn="ctr">
              <a:buNone/>
            </a:pPr>
            <a:r>
              <a:rPr lang="en-US" u="sng" dirty="0" smtClean="0">
                <a:solidFill>
                  <a:srgbClr val="00B050"/>
                </a:solidFill>
                <a:latin typeface="Times New Roman" panose="02020603050405020304" pitchFamily="18" charset="0"/>
                <a:cs typeface="Times New Roman" panose="02020603050405020304" pitchFamily="18" charset="0"/>
              </a:rPr>
              <a:t>General </a:t>
            </a:r>
            <a:r>
              <a:rPr lang="en-US" u="sng" dirty="0">
                <a:solidFill>
                  <a:srgbClr val="00B050"/>
                </a:solidFill>
                <a:latin typeface="Times New Roman" panose="02020603050405020304" pitchFamily="18" charset="0"/>
                <a:cs typeface="Times New Roman" panose="02020603050405020304" pitchFamily="18" charset="0"/>
              </a:rPr>
              <a:t>Structure of a typical process Pi. </a:t>
            </a:r>
            <a:endParaRPr lang="en-IN" u="sng" dirty="0">
              <a:solidFill>
                <a:srgbClr val="00B050"/>
              </a:solidFill>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15</a:t>
            </a:fld>
            <a:endParaRPr lang="en-IN"/>
          </a:p>
        </p:txBody>
      </p:sp>
    </p:spTree>
    <p:extLst>
      <p:ext uri="{BB962C8B-B14F-4D97-AF65-F5344CB8AC3E}">
        <p14:creationId xmlns:p14="http://schemas.microsoft.com/office/powerpoint/2010/main" val="5490852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6959" y="790113"/>
            <a:ext cx="9072979" cy="5557421"/>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4" name="Slide Number Placeholder 3"/>
          <p:cNvSpPr>
            <a:spLocks noGrp="1"/>
          </p:cNvSpPr>
          <p:nvPr>
            <p:ph type="sldNum" sz="quarter" idx="12"/>
          </p:nvPr>
        </p:nvSpPr>
        <p:spPr/>
        <p:txBody>
          <a:bodyPr/>
          <a:lstStyle/>
          <a:p>
            <a:fld id="{2D89D78A-259F-4224-AD1A-D32262DD3AAE}" type="slidenum">
              <a:rPr lang="en-IN" smtClean="0"/>
              <a:t>16</a:t>
            </a:fld>
            <a:endParaRPr lang="en-IN"/>
          </a:p>
        </p:txBody>
      </p:sp>
    </p:spTree>
    <p:extLst>
      <p:ext uri="{BB962C8B-B14F-4D97-AF65-F5344CB8AC3E}">
        <p14:creationId xmlns:p14="http://schemas.microsoft.com/office/powerpoint/2010/main" val="18513742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4786"/>
          </a:xfrm>
        </p:spPr>
        <p:txBody>
          <a:bodyPr>
            <a:normAutofit fontScale="90000"/>
          </a:bodyPr>
          <a:lstStyle/>
          <a:p>
            <a:endParaRPr lang="en-IN" dirty="0"/>
          </a:p>
        </p:txBody>
      </p:sp>
      <p:sp>
        <p:nvSpPr>
          <p:cNvPr id="3" name="Content Placeholder 2"/>
          <p:cNvSpPr>
            <a:spLocks noGrp="1"/>
          </p:cNvSpPr>
          <p:nvPr>
            <p:ph idx="1"/>
          </p:nvPr>
        </p:nvSpPr>
        <p:spPr>
          <a:xfrm>
            <a:off x="838200" y="365126"/>
            <a:ext cx="10515600" cy="5938020"/>
          </a:xfrm>
        </p:spPr>
        <p:txBody>
          <a:bodyPr>
            <a:normAutofit/>
          </a:bodyPr>
          <a:lstStyle/>
          <a:p>
            <a:pPr algn="just"/>
            <a:r>
              <a:rPr lang="en-US" dirty="0">
                <a:latin typeface="Times New Roman" panose="02020603050405020304" pitchFamily="18" charset="0"/>
                <a:cs typeface="Times New Roman" panose="02020603050405020304" pitchFamily="18" charset="0"/>
              </a:rPr>
              <a:t>A critical section is a piece of code that only one thread can execute at a time</a:t>
            </a:r>
            <a:r>
              <a:rPr lang="en-US" dirty="0" smtClean="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If multiple threads try to enter a critical section, only one can run and the others will sleep.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Imagine </a:t>
            </a:r>
            <a:r>
              <a:rPr lang="en-US" dirty="0">
                <a:latin typeface="Times New Roman" panose="02020603050405020304" pitchFamily="18" charset="0"/>
                <a:cs typeface="Times New Roman" panose="02020603050405020304" pitchFamily="18" charset="0"/>
              </a:rPr>
              <a:t>you have three threads that all want to enter a critical section.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Only </a:t>
            </a:r>
            <a:r>
              <a:rPr lang="en-US" dirty="0">
                <a:latin typeface="Times New Roman" panose="02020603050405020304" pitchFamily="18" charset="0"/>
                <a:cs typeface="Times New Roman" panose="02020603050405020304" pitchFamily="18" charset="0"/>
              </a:rPr>
              <a:t>one thread can enter the critical section; the other two have to sleep.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When </a:t>
            </a:r>
            <a:r>
              <a:rPr lang="en-US" dirty="0">
                <a:latin typeface="Times New Roman" panose="02020603050405020304" pitchFamily="18" charset="0"/>
                <a:cs typeface="Times New Roman" panose="02020603050405020304" pitchFamily="18" charset="0"/>
              </a:rPr>
              <a:t>a thread sleeps, its execution is paused and the OS will run some other thread.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Once </a:t>
            </a:r>
            <a:r>
              <a:rPr lang="en-US" dirty="0">
                <a:latin typeface="Times New Roman" panose="02020603050405020304" pitchFamily="18" charset="0"/>
                <a:cs typeface="Times New Roman" panose="02020603050405020304" pitchFamily="18" charset="0"/>
              </a:rPr>
              <a:t>the thread in the critical section exits, another thread is woken up and allowed to enter the critical section. </a:t>
            </a: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17</a:t>
            </a:fld>
            <a:endParaRPr lang="en-IN"/>
          </a:p>
        </p:txBody>
      </p:sp>
    </p:spTree>
    <p:extLst>
      <p:ext uri="{BB962C8B-B14F-4D97-AF65-F5344CB8AC3E}">
        <p14:creationId xmlns:p14="http://schemas.microsoft.com/office/powerpoint/2010/main" val="15374754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7030"/>
          </a:xfrm>
        </p:spPr>
        <p:txBody>
          <a:bodyPr>
            <a:normAutofit fontScale="90000"/>
          </a:bodyPr>
          <a:lstStyle/>
          <a:p>
            <a:pPr algn="ctr"/>
            <a:r>
              <a:rPr lang="en-US" dirty="0" smtClean="0">
                <a:latin typeface="Times New Roman" panose="02020603050405020304" pitchFamily="18" charset="0"/>
                <a:cs typeface="Times New Roman" panose="02020603050405020304" pitchFamily="18" charset="0"/>
              </a:rPr>
              <a:t>Requirements </a:t>
            </a:r>
            <a:r>
              <a:rPr lang="en-US" dirty="0">
                <a:latin typeface="Times New Roman" panose="02020603050405020304" pitchFamily="18" charset="0"/>
                <a:cs typeface="Times New Roman" panose="02020603050405020304" pitchFamily="18" charset="0"/>
              </a:rPr>
              <a:t>to the critical section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7381" y="843379"/>
            <a:ext cx="10515600" cy="5797118"/>
          </a:xfrm>
        </p:spPr>
        <p:txBody>
          <a:bodyPr>
            <a:normAutofit fontScale="92500" lnSpcReduction="10000"/>
          </a:bodyPr>
          <a:lstStyle/>
          <a:p>
            <a:pPr marL="0" indent="0" algn="just">
              <a:buNone/>
            </a:pPr>
            <a:r>
              <a:rPr lang="en-US" u="sng" dirty="0" smtClean="0">
                <a:latin typeface="Times New Roman" panose="02020603050405020304" pitchFamily="18" charset="0"/>
                <a:cs typeface="Times New Roman" panose="02020603050405020304" pitchFamily="18" charset="0"/>
              </a:rPr>
              <a:t>Three </a:t>
            </a:r>
            <a:r>
              <a:rPr lang="en-US" u="sng" dirty="0">
                <a:latin typeface="Times New Roman" panose="02020603050405020304" pitchFamily="18" charset="0"/>
                <a:cs typeface="Times New Roman" panose="02020603050405020304" pitchFamily="18" charset="0"/>
              </a:rPr>
              <a:t>requirements: </a:t>
            </a:r>
            <a:endParaRPr lang="en-US" u="sng" dirty="0" smtClean="0">
              <a:latin typeface="Times New Roman" panose="02020603050405020304" pitchFamily="18" charset="0"/>
              <a:cs typeface="Times New Roman" panose="02020603050405020304" pitchFamily="18" charset="0"/>
            </a:endParaRPr>
          </a:p>
          <a:p>
            <a:pPr marL="514350" indent="-514350" algn="just">
              <a:buAutoNum type="arabicPeriod"/>
            </a:pPr>
            <a:r>
              <a:rPr lang="en-US" b="1" dirty="0" smtClean="0">
                <a:solidFill>
                  <a:srgbClr val="00B050"/>
                </a:solidFill>
                <a:latin typeface="Times New Roman" panose="02020603050405020304" pitchFamily="18" charset="0"/>
                <a:cs typeface="Times New Roman" panose="02020603050405020304" pitchFamily="18" charset="0"/>
              </a:rPr>
              <a:t>Mutual </a:t>
            </a:r>
            <a:r>
              <a:rPr lang="en-US" b="1" dirty="0">
                <a:solidFill>
                  <a:srgbClr val="00B050"/>
                </a:solidFill>
                <a:latin typeface="Times New Roman" panose="02020603050405020304" pitchFamily="18" charset="0"/>
                <a:cs typeface="Times New Roman" panose="02020603050405020304" pitchFamily="18" charset="0"/>
              </a:rPr>
              <a:t>exclusion</a:t>
            </a:r>
            <a:r>
              <a:rPr lang="en-US" b="1" dirty="0" smtClean="0">
                <a:solidFill>
                  <a:srgbClr val="00B050"/>
                </a:solidFill>
                <a:latin typeface="Times New Roman" panose="02020603050405020304" pitchFamily="18" charset="0"/>
                <a:cs typeface="Times New Roman" panose="02020603050405020304" pitchFamily="18" charset="0"/>
              </a:rPr>
              <a:t>:</a:t>
            </a:r>
          </a:p>
          <a:p>
            <a:pPr marL="0" indent="0" algn="just">
              <a:buNone/>
            </a:pPr>
            <a:r>
              <a:rPr lang="en-US" b="1" dirty="0">
                <a:solidFill>
                  <a:srgbClr val="00B050"/>
                </a:solidFill>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If </a:t>
            </a:r>
            <a:r>
              <a:rPr lang="en-US" dirty="0">
                <a:latin typeface="Times New Roman" panose="02020603050405020304" pitchFamily="18" charset="0"/>
                <a:cs typeface="Times New Roman" panose="02020603050405020304" pitchFamily="18" charset="0"/>
              </a:rPr>
              <a:t>a process is executing in critical section, then no other process </a:t>
            </a:r>
            <a:r>
              <a:rPr lang="en-US" dirty="0" smtClean="0">
                <a:latin typeface="Times New Roman" panose="02020603050405020304" pitchFamily="18" charset="0"/>
                <a:cs typeface="Times New Roman" panose="02020603050405020304" pitchFamily="18" charset="0"/>
              </a:rPr>
              <a:t>can</a:t>
            </a:r>
          </a:p>
          <a:p>
            <a:pPr marL="0" indent="0" algn="just">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be executing in their critical section. </a:t>
            </a:r>
            <a:endParaRPr lang="en-US" dirty="0" smtClean="0">
              <a:latin typeface="Times New Roman" panose="02020603050405020304" pitchFamily="18" charset="0"/>
              <a:cs typeface="Times New Roman" panose="02020603050405020304" pitchFamily="18" charset="0"/>
            </a:endParaRPr>
          </a:p>
          <a:p>
            <a:pPr marL="0" indent="0" algn="just">
              <a:buNone/>
            </a:pPr>
            <a:r>
              <a:rPr lang="en-US" dirty="0" smtClean="0">
                <a:latin typeface="Times New Roman" panose="02020603050405020304" pitchFamily="18" charset="0"/>
                <a:cs typeface="Times New Roman" panose="02020603050405020304" pitchFamily="18" charset="0"/>
              </a:rPr>
              <a:t>      Only one process can execute at a time</a:t>
            </a:r>
          </a:p>
          <a:p>
            <a:pPr marL="0" indent="0" algn="just">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This means access to the critical section must be mutually exclusive.</a:t>
            </a:r>
          </a:p>
          <a:p>
            <a:pPr marL="0" indent="0" algn="just">
              <a:buNone/>
            </a:pPr>
            <a:r>
              <a:rPr lang="en-US" b="1" dirty="0" smtClean="0">
                <a:solidFill>
                  <a:srgbClr val="00B050"/>
                </a:solidFill>
                <a:latin typeface="Times New Roman" panose="02020603050405020304" pitchFamily="18" charset="0"/>
                <a:cs typeface="Times New Roman" panose="02020603050405020304" pitchFamily="18" charset="0"/>
              </a:rPr>
              <a:t>2. Progress</a:t>
            </a:r>
            <a:r>
              <a:rPr lang="en-US" b="1" dirty="0">
                <a:solidFill>
                  <a:srgbClr val="00B050"/>
                </a:solidFill>
                <a:latin typeface="Times New Roman" panose="02020603050405020304" pitchFamily="18" charset="0"/>
                <a:cs typeface="Times New Roman" panose="02020603050405020304" pitchFamily="18" charset="0"/>
              </a:rPr>
              <a:t>: </a:t>
            </a:r>
            <a:endParaRPr lang="en-US" b="1" dirty="0" smtClean="0">
              <a:solidFill>
                <a:srgbClr val="00B050"/>
              </a:solidFill>
              <a:latin typeface="Times New Roman" panose="02020603050405020304" pitchFamily="18" charset="0"/>
              <a:cs typeface="Times New Roman" panose="02020603050405020304" pitchFamily="18" charset="0"/>
            </a:endParaRPr>
          </a:p>
          <a:p>
            <a:pPr marL="0" indent="0" algn="just">
              <a:buNone/>
            </a:pPr>
            <a:r>
              <a:rPr lang="en-US" dirty="0" smtClean="0">
                <a:latin typeface="Times New Roman" panose="02020603050405020304" pitchFamily="18" charset="0"/>
                <a:cs typeface="Times New Roman" panose="02020603050405020304" pitchFamily="18" charset="0"/>
              </a:rPr>
              <a:t>      If </a:t>
            </a:r>
            <a:r>
              <a:rPr lang="en-US" dirty="0">
                <a:latin typeface="Times New Roman" panose="02020603050405020304" pitchFamily="18" charset="0"/>
                <a:cs typeface="Times New Roman" panose="02020603050405020304" pitchFamily="18" charset="0"/>
              </a:rPr>
              <a:t>no process is executing in its critical section and some processes wish to enter their critical sections, then only those processes that are not executing in their remainder sections can participate in the decision on which will enter its critical section next and this selection cannot be postponed indefinitely. </a:t>
            </a:r>
            <a:endParaRPr lang="en-US" dirty="0" smtClean="0">
              <a:latin typeface="Times New Roman" panose="02020603050405020304" pitchFamily="18" charset="0"/>
              <a:cs typeface="Times New Roman" panose="02020603050405020304" pitchFamily="18" charset="0"/>
            </a:endParaRPr>
          </a:p>
          <a:p>
            <a:pPr marL="0" indent="0" algn="just">
              <a:buNone/>
            </a:pPr>
            <a:r>
              <a:rPr lang="en-US" dirty="0" smtClean="0">
                <a:latin typeface="Times New Roman" panose="02020603050405020304" pitchFamily="18" charset="0"/>
                <a:cs typeface="Times New Roman" panose="02020603050405020304" pitchFamily="18" charset="0"/>
              </a:rPr>
              <a:t>If only one process wants to enter, it should be able to</a:t>
            </a:r>
          </a:p>
          <a:p>
            <a:pPr marL="0" indent="0" algn="just">
              <a:buNone/>
            </a:pPr>
            <a:r>
              <a:rPr lang="en-US" dirty="0" smtClean="0">
                <a:latin typeface="Times New Roman" panose="02020603050405020304" pitchFamily="18" charset="0"/>
                <a:cs typeface="Times New Roman" panose="02020603050405020304" pitchFamily="18" charset="0"/>
              </a:rPr>
              <a:t>If two or more wish to enter, one of them should succeed</a:t>
            </a:r>
          </a:p>
          <a:p>
            <a:pPr marL="0" indent="0" algn="just">
              <a:buNone/>
            </a:pPr>
            <a:endParaRPr lang="en-US" dirty="0" smtClean="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18</a:t>
            </a:fld>
            <a:endParaRPr lang="en-IN"/>
          </a:p>
        </p:txBody>
      </p:sp>
    </p:spTree>
    <p:extLst>
      <p:ext uri="{BB962C8B-B14F-4D97-AF65-F5344CB8AC3E}">
        <p14:creationId xmlns:p14="http://schemas.microsoft.com/office/powerpoint/2010/main" val="15233119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1722"/>
          </a:xfrm>
        </p:spPr>
        <p:txBody>
          <a:bodyPr>
            <a:normAutofit fontScale="90000"/>
          </a:bodyPr>
          <a:lstStyle/>
          <a:p>
            <a:r>
              <a:rPr lang="en-IN" dirty="0" smtClean="0"/>
              <a:t>Contd..,</a:t>
            </a:r>
            <a:endParaRPr lang="en-IN" dirty="0"/>
          </a:p>
        </p:txBody>
      </p:sp>
      <p:sp>
        <p:nvSpPr>
          <p:cNvPr id="3" name="Content Placeholder 2"/>
          <p:cNvSpPr>
            <a:spLocks noGrp="1"/>
          </p:cNvSpPr>
          <p:nvPr>
            <p:ph idx="1"/>
          </p:nvPr>
        </p:nvSpPr>
        <p:spPr>
          <a:xfrm>
            <a:off x="838200" y="736848"/>
            <a:ext cx="10515600" cy="5440115"/>
          </a:xfrm>
        </p:spPr>
        <p:txBody>
          <a:bodyPr/>
          <a:lstStyle/>
          <a:p>
            <a:r>
              <a:rPr lang="en-US" b="1" dirty="0">
                <a:solidFill>
                  <a:srgbClr val="00B050"/>
                </a:solidFill>
                <a:latin typeface="Times New Roman" panose="02020603050405020304" pitchFamily="18" charset="0"/>
                <a:cs typeface="Times New Roman" panose="02020603050405020304" pitchFamily="18" charset="0"/>
              </a:rPr>
              <a:t>Bounded waiting: </a:t>
            </a:r>
            <a:endParaRPr lang="en-US" b="1" dirty="0" smtClean="0">
              <a:solidFill>
                <a:srgbClr val="00B050"/>
              </a:solidFill>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There </a:t>
            </a:r>
            <a:r>
              <a:rPr lang="en-US" dirty="0">
                <a:latin typeface="Times New Roman" panose="02020603050405020304" pitchFamily="18" charset="0"/>
                <a:cs typeface="Times New Roman" panose="02020603050405020304" pitchFamily="18" charset="0"/>
              </a:rPr>
              <a:t>exists a bound or limit on the number of times that other processes are allowed to enter their critical section after a process has made a request to enter its critical section and before that request is granted</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Assume that each process executes at a non zero speed</a:t>
            </a:r>
          </a:p>
          <a:p>
            <a:endParaRPr lang="en-IN" dirty="0">
              <a:latin typeface="Times New Roman" panose="02020603050405020304" pitchFamily="18" charset="0"/>
              <a:cs typeface="Times New Roman" panose="02020603050405020304" pitchFamily="18" charset="0"/>
            </a:endParaRPr>
          </a:p>
          <a:p>
            <a:endParaRPr lang="en-IN" dirty="0"/>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19</a:t>
            </a:fld>
            <a:endParaRPr lang="en-IN"/>
          </a:p>
        </p:txBody>
      </p:sp>
    </p:spTree>
    <p:extLst>
      <p:ext uri="{BB962C8B-B14F-4D97-AF65-F5344CB8AC3E}">
        <p14:creationId xmlns:p14="http://schemas.microsoft.com/office/powerpoint/2010/main" val="23972472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648" y="190789"/>
            <a:ext cx="63119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xmlns="" id="{7D05D18E-3F16-420B-9D7F-289C784B29EB}"/>
              </a:ext>
            </a:extLst>
          </p:cNvPr>
          <p:cNvPicPr>
            <a:picLocks noChangeAspect="1"/>
          </p:cNvPicPr>
          <p:nvPr/>
        </p:nvPicPr>
        <p:blipFill>
          <a:blip r:embed="rId3"/>
          <a:stretch>
            <a:fillRect/>
          </a:stretch>
        </p:blipFill>
        <p:spPr>
          <a:xfrm>
            <a:off x="1821377" y="1700809"/>
            <a:ext cx="8524442" cy="3573787"/>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4" name="Slide Number Placeholder 3"/>
          <p:cNvSpPr>
            <a:spLocks noGrp="1"/>
          </p:cNvSpPr>
          <p:nvPr>
            <p:ph type="sldNum" sz="quarter" idx="12"/>
          </p:nvPr>
        </p:nvSpPr>
        <p:spPr/>
        <p:txBody>
          <a:bodyPr/>
          <a:lstStyle/>
          <a:p>
            <a:fld id="{2D89D78A-259F-4224-AD1A-D32262DD3AAE}" type="slidenum">
              <a:rPr lang="en-IN" smtClean="0"/>
              <a:t>2</a:t>
            </a:fld>
            <a:endParaRPr lang="en-IN"/>
          </a:p>
        </p:txBody>
      </p:sp>
    </p:spTree>
    <p:extLst>
      <p:ext uri="{BB962C8B-B14F-4D97-AF65-F5344CB8AC3E}">
        <p14:creationId xmlns:p14="http://schemas.microsoft.com/office/powerpoint/2010/main" val="17110713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402" y="81040"/>
            <a:ext cx="10515600" cy="327333"/>
          </a:xfrm>
        </p:spPr>
        <p:txBody>
          <a:bodyPr>
            <a:normAutofit fontScale="90000"/>
          </a:bodyPr>
          <a:lstStyle/>
          <a:p>
            <a:pPr algn="ctr"/>
            <a:r>
              <a:rPr lang="en-IN" dirty="0"/>
              <a:t>Critical Regions </a:t>
            </a:r>
          </a:p>
        </p:txBody>
      </p:sp>
      <p:sp>
        <p:nvSpPr>
          <p:cNvPr id="3" name="Content Placeholder 2"/>
          <p:cNvSpPr>
            <a:spLocks noGrp="1"/>
          </p:cNvSpPr>
          <p:nvPr>
            <p:ph idx="1"/>
          </p:nvPr>
        </p:nvSpPr>
        <p:spPr>
          <a:xfrm>
            <a:off x="838200" y="523783"/>
            <a:ext cx="10515600" cy="5653180"/>
          </a:xfrm>
        </p:spPr>
        <p:txBody>
          <a:bodyPr/>
          <a:lstStyle/>
          <a:p>
            <a:r>
              <a:rPr lang="en-US" dirty="0" smtClean="0"/>
              <a:t>A </a:t>
            </a:r>
            <a:r>
              <a:rPr lang="en-US" dirty="0"/>
              <a:t>critical region is a </a:t>
            </a:r>
            <a:r>
              <a:rPr lang="en-US" b="1" i="1" dirty="0">
                <a:solidFill>
                  <a:srgbClr val="00B050"/>
                </a:solidFill>
              </a:rPr>
              <a:t>section of code </a:t>
            </a:r>
            <a:r>
              <a:rPr lang="en-US" dirty="0"/>
              <a:t>that is always executed under mutual exclusion.</a:t>
            </a:r>
          </a:p>
          <a:p>
            <a:r>
              <a:rPr lang="en-US" dirty="0" smtClean="0"/>
              <a:t>Critical </a:t>
            </a:r>
            <a:r>
              <a:rPr lang="en-US" dirty="0"/>
              <a:t>regions shift the responsibility for enforcing mutual exclusion from the </a:t>
            </a:r>
            <a:r>
              <a:rPr lang="en-US" dirty="0" smtClean="0"/>
              <a:t>programmer (where </a:t>
            </a:r>
            <a:r>
              <a:rPr lang="en-US" dirty="0"/>
              <a:t>it resides when semaphores are used) to the compiler</a:t>
            </a:r>
            <a:r>
              <a:rPr lang="en-US" dirty="0" smtClean="0"/>
              <a:t>.</a:t>
            </a:r>
          </a:p>
          <a:p>
            <a:pPr marL="0" indent="0">
              <a:buNone/>
            </a:pPr>
            <a:r>
              <a:rPr lang="en-US" b="1" i="1" dirty="0" smtClean="0">
                <a:solidFill>
                  <a:srgbClr val="00B050"/>
                </a:solidFill>
              </a:rPr>
              <a:t>Two </a:t>
            </a:r>
            <a:r>
              <a:rPr lang="en-US" b="1" i="1" dirty="0">
                <a:solidFill>
                  <a:srgbClr val="00B050"/>
                </a:solidFill>
              </a:rPr>
              <a:t>parts:</a:t>
            </a:r>
          </a:p>
          <a:p>
            <a:pPr marL="0" indent="0">
              <a:buNone/>
            </a:pPr>
            <a:r>
              <a:rPr lang="en-US" dirty="0"/>
              <a:t>1. Variables that must be accessed under mutual exclusion.</a:t>
            </a:r>
          </a:p>
          <a:p>
            <a:pPr marL="0" indent="0">
              <a:buNone/>
            </a:pPr>
            <a:r>
              <a:rPr lang="en-US" dirty="0"/>
              <a:t>2. A new language statement that identifies a critical region in which the </a:t>
            </a:r>
            <a:r>
              <a:rPr lang="en-US" dirty="0" smtClean="0"/>
              <a:t>variables are </a:t>
            </a:r>
            <a:r>
              <a:rPr lang="en-US" dirty="0"/>
              <a:t>accessed.</a:t>
            </a:r>
            <a:endParaRPr lang="en-IN" dirty="0"/>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20</a:t>
            </a:fld>
            <a:endParaRPr lang="en-IN"/>
          </a:p>
        </p:txBody>
      </p:sp>
    </p:spTree>
    <p:extLst>
      <p:ext uri="{BB962C8B-B14F-4D97-AF65-F5344CB8AC3E}">
        <p14:creationId xmlns:p14="http://schemas.microsoft.com/office/powerpoint/2010/main" val="13957222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09578"/>
          </a:xfrm>
        </p:spPr>
        <p:txBody>
          <a:bodyPr>
            <a:normAutofit fontScale="90000"/>
          </a:bodyPr>
          <a:lstStyle/>
          <a:p>
            <a:pPr algn="ctr"/>
            <a:r>
              <a:rPr lang="en-IN" dirty="0"/>
              <a:t>Example:</a:t>
            </a:r>
            <a:br>
              <a:rPr lang="en-IN" dirty="0"/>
            </a:br>
            <a:endParaRPr lang="en-IN" dirty="0"/>
          </a:p>
        </p:txBody>
      </p:sp>
      <p:pic>
        <p:nvPicPr>
          <p:cNvPr id="4" name="Picture 3"/>
          <p:cNvPicPr>
            <a:picLocks noChangeAspect="1"/>
          </p:cNvPicPr>
          <p:nvPr/>
        </p:nvPicPr>
        <p:blipFill>
          <a:blip r:embed="rId2"/>
          <a:stretch>
            <a:fillRect/>
          </a:stretch>
        </p:blipFill>
        <p:spPr>
          <a:xfrm>
            <a:off x="838200" y="764543"/>
            <a:ext cx="6619043" cy="4867275"/>
          </a:xfrm>
          <a:prstGeom prst="rect">
            <a:avLst/>
          </a:prstGeom>
        </p:spPr>
      </p:pic>
      <p:sp>
        <p:nvSpPr>
          <p:cNvPr id="5" name="Rectangle 4"/>
          <p:cNvSpPr/>
          <p:nvPr/>
        </p:nvSpPr>
        <p:spPr>
          <a:xfrm>
            <a:off x="4147721" y="764543"/>
            <a:ext cx="6096000" cy="3416320"/>
          </a:xfrm>
          <a:prstGeom prst="rect">
            <a:avLst/>
          </a:prstGeom>
        </p:spPr>
        <p:txBody>
          <a:bodyPr>
            <a:spAutoFit/>
          </a:bodyPr>
          <a:lstStyle/>
          <a:p>
            <a:pPr algn="just"/>
            <a:r>
              <a:rPr lang="en-US" dirty="0"/>
              <a:t>Here process A can be executing inside its V2 region while process </a:t>
            </a:r>
            <a:r>
              <a:rPr lang="en-US" dirty="0" err="1"/>
              <a:t>Bis</a:t>
            </a:r>
            <a:r>
              <a:rPr lang="en-US" dirty="0"/>
              <a:t> executing inside</a:t>
            </a:r>
          </a:p>
          <a:p>
            <a:pPr algn="just"/>
            <a:r>
              <a:rPr lang="en-US" dirty="0"/>
              <a:t>its V1 region, but if they both want to execute inside their respective V1 regions only one</a:t>
            </a:r>
          </a:p>
          <a:p>
            <a:pPr algn="just"/>
            <a:r>
              <a:rPr lang="en-US" dirty="0"/>
              <a:t>will be permitted to proceed.</a:t>
            </a:r>
          </a:p>
          <a:p>
            <a:pPr algn="just"/>
            <a:r>
              <a:rPr lang="en-US" dirty="0"/>
              <a:t>Each shared variable (V1 and V2 above) has a queue associated with it. Once one process is executing code inside a region tagged</a:t>
            </a:r>
          </a:p>
          <a:p>
            <a:pPr algn="just"/>
            <a:r>
              <a:rPr lang="en-US" dirty="0"/>
              <a:t>with a shared variable, any other processes that attempt to enter a region tagged with the same variable are blocked and put in the</a:t>
            </a:r>
          </a:p>
          <a:p>
            <a:pPr algn="just"/>
            <a:r>
              <a:rPr lang="en-US" dirty="0"/>
              <a:t>queue. </a:t>
            </a:r>
            <a:endParaRPr lang="en-IN" dirty="0"/>
          </a:p>
        </p:txBody>
      </p:sp>
      <p:sp>
        <p:nvSpPr>
          <p:cNvPr id="6" name="Footer Placeholder 5"/>
          <p:cNvSpPr>
            <a:spLocks noGrp="1"/>
          </p:cNvSpPr>
          <p:nvPr>
            <p:ph type="ftr" sz="quarter" idx="11"/>
          </p:nvPr>
        </p:nvSpPr>
        <p:spPr/>
        <p:txBody>
          <a:bodyPr/>
          <a:lstStyle/>
          <a:p>
            <a:r>
              <a:rPr lang="en-IN" smtClean="0"/>
              <a:t>Dr S.Prayla - CSE</a:t>
            </a:r>
            <a:endParaRPr lang="en-IN"/>
          </a:p>
        </p:txBody>
      </p:sp>
      <p:sp>
        <p:nvSpPr>
          <p:cNvPr id="7" name="Slide Number Placeholder 6"/>
          <p:cNvSpPr>
            <a:spLocks noGrp="1"/>
          </p:cNvSpPr>
          <p:nvPr>
            <p:ph type="sldNum" sz="quarter" idx="12"/>
          </p:nvPr>
        </p:nvSpPr>
        <p:spPr/>
        <p:txBody>
          <a:bodyPr/>
          <a:lstStyle/>
          <a:p>
            <a:fld id="{2D89D78A-259F-4224-AD1A-D32262DD3AAE}" type="slidenum">
              <a:rPr lang="en-IN" smtClean="0"/>
              <a:t>21</a:t>
            </a:fld>
            <a:endParaRPr lang="en-IN"/>
          </a:p>
        </p:txBody>
      </p:sp>
    </p:spTree>
    <p:extLst>
      <p:ext uri="{BB962C8B-B14F-4D97-AF65-F5344CB8AC3E}">
        <p14:creationId xmlns:p14="http://schemas.microsoft.com/office/powerpoint/2010/main" val="4651065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061"/>
            <a:ext cx="10515600" cy="442743"/>
          </a:xfrm>
        </p:spPr>
        <p:txBody>
          <a:bodyPr>
            <a:normAutofit fontScale="90000"/>
          </a:bodyPr>
          <a:lstStyle/>
          <a:p>
            <a:pPr algn="ctr"/>
            <a:r>
              <a:rPr lang="en-IN" dirty="0"/>
              <a:t>Conditional Critical Regions </a:t>
            </a:r>
          </a:p>
        </p:txBody>
      </p:sp>
      <p:sp>
        <p:nvSpPr>
          <p:cNvPr id="3" name="Content Placeholder 2"/>
          <p:cNvSpPr>
            <a:spLocks noGrp="1"/>
          </p:cNvSpPr>
          <p:nvPr>
            <p:ph idx="1"/>
          </p:nvPr>
        </p:nvSpPr>
        <p:spPr>
          <a:xfrm>
            <a:off x="660646" y="727969"/>
            <a:ext cx="10515600" cy="5582159"/>
          </a:xfrm>
        </p:spPr>
        <p:txBody>
          <a:bodyPr>
            <a:normAutofit lnSpcReduction="10000"/>
          </a:bodyPr>
          <a:lstStyle/>
          <a:p>
            <a:r>
              <a:rPr lang="en-IN" dirty="0" smtClean="0"/>
              <a:t>Lack of condition </a:t>
            </a:r>
            <a:r>
              <a:rPr lang="en-US" dirty="0" smtClean="0"/>
              <a:t>synchronization</a:t>
            </a:r>
            <a:endParaRPr lang="en-IN" dirty="0" smtClean="0"/>
          </a:p>
          <a:p>
            <a:r>
              <a:rPr lang="en-US" dirty="0"/>
              <a:t>Conditional critical regions provide condition synchronization for critical regions</a:t>
            </a:r>
            <a:r>
              <a:rPr lang="en-US" dirty="0" smtClean="0"/>
              <a:t>:</a:t>
            </a:r>
          </a:p>
          <a:p>
            <a:pPr marL="0" indent="0">
              <a:buNone/>
            </a:pPr>
            <a:r>
              <a:rPr lang="en-US" dirty="0" smtClean="0"/>
              <a:t> </a:t>
            </a:r>
            <a:r>
              <a:rPr lang="en-US" dirty="0"/>
              <a:t>region v when B do </a:t>
            </a:r>
            <a:endParaRPr lang="en-US" dirty="0" smtClean="0"/>
          </a:p>
          <a:p>
            <a:pPr marL="0" indent="0">
              <a:buNone/>
            </a:pPr>
            <a:r>
              <a:rPr lang="en-US" dirty="0" smtClean="0"/>
              <a:t>begin </a:t>
            </a:r>
            <a:r>
              <a:rPr lang="en-US" dirty="0"/>
              <a:t>... end; </a:t>
            </a:r>
            <a:r>
              <a:rPr lang="en-US" dirty="0" smtClean="0"/>
              <a:t>where </a:t>
            </a:r>
            <a:r>
              <a:rPr lang="en-US" dirty="0"/>
              <a:t>B is a </a:t>
            </a:r>
            <a:r>
              <a:rPr lang="en-US" dirty="0" err="1"/>
              <a:t>boolean</a:t>
            </a:r>
            <a:r>
              <a:rPr lang="en-US" dirty="0"/>
              <a:t> expression (usually B will refer to v). </a:t>
            </a:r>
            <a:endParaRPr lang="en-US" dirty="0" smtClean="0"/>
          </a:p>
          <a:p>
            <a:pPr marL="0" indent="0">
              <a:buNone/>
            </a:pPr>
            <a:r>
              <a:rPr lang="en-US" b="1" i="1" dirty="0" smtClean="0">
                <a:solidFill>
                  <a:srgbClr val="00B050"/>
                </a:solidFill>
              </a:rPr>
              <a:t>Conditional </a:t>
            </a:r>
            <a:r>
              <a:rPr lang="en-US" b="1" i="1" dirty="0">
                <a:solidFill>
                  <a:srgbClr val="00B050"/>
                </a:solidFill>
              </a:rPr>
              <a:t>critical regions work as follows: </a:t>
            </a:r>
            <a:endParaRPr lang="en-US" b="1" i="1" dirty="0" smtClean="0">
              <a:solidFill>
                <a:srgbClr val="00B050"/>
              </a:solidFill>
            </a:endParaRPr>
          </a:p>
          <a:p>
            <a:pPr marL="514350" indent="-514350">
              <a:buAutoNum type="arabicPeriod"/>
            </a:pPr>
            <a:r>
              <a:rPr lang="en-US" dirty="0" smtClean="0"/>
              <a:t>A </a:t>
            </a:r>
            <a:r>
              <a:rPr lang="en-US" dirty="0"/>
              <a:t>process wanting to enter a region for v must obtain the </a:t>
            </a:r>
            <a:r>
              <a:rPr lang="en-US" dirty="0" err="1"/>
              <a:t>mutex</a:t>
            </a:r>
            <a:r>
              <a:rPr lang="en-US" dirty="0"/>
              <a:t> lock. If it cannot, then it is queued</a:t>
            </a:r>
            <a:r>
              <a:rPr lang="en-US" dirty="0" smtClean="0"/>
              <a:t>.</a:t>
            </a:r>
          </a:p>
          <a:p>
            <a:pPr marL="514350" indent="-514350">
              <a:buAutoNum type="arabicPeriod"/>
            </a:pPr>
            <a:r>
              <a:rPr lang="en-US" dirty="0" smtClean="0"/>
              <a:t>Once </a:t>
            </a:r>
            <a:r>
              <a:rPr lang="en-US" dirty="0"/>
              <a:t>the lock is obtained the </a:t>
            </a:r>
            <a:r>
              <a:rPr lang="en-US" dirty="0" err="1"/>
              <a:t>boolean</a:t>
            </a:r>
            <a:r>
              <a:rPr lang="en-US" dirty="0"/>
              <a:t> expression B is tested. If B evaluates to true then the process proceeds, otherwise it releases the lock and is queued. </a:t>
            </a:r>
            <a:endParaRPr lang="en-US" dirty="0" smtClean="0"/>
          </a:p>
          <a:p>
            <a:pPr marL="514350" indent="-514350">
              <a:buAutoNum type="arabicPeriod"/>
            </a:pPr>
            <a:r>
              <a:rPr lang="en-US" dirty="0" smtClean="0"/>
              <a:t>When </a:t>
            </a:r>
            <a:r>
              <a:rPr lang="en-US" dirty="0"/>
              <a:t>it next gets the lock it must retest B. </a:t>
            </a:r>
            <a:r>
              <a:rPr lang="en-IN" dirty="0" err="1" smtClean="0"/>
              <a:t>ndition</a:t>
            </a:r>
            <a:r>
              <a:rPr lang="en-IN" dirty="0" smtClean="0"/>
              <a:t> </a:t>
            </a:r>
            <a:r>
              <a:rPr lang="en-IN" dirty="0"/>
              <a:t>synchronization</a:t>
            </a:r>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22</a:t>
            </a:fld>
            <a:endParaRPr lang="en-IN"/>
          </a:p>
        </p:txBody>
      </p:sp>
    </p:spTree>
    <p:extLst>
      <p:ext uri="{BB962C8B-B14F-4D97-AF65-F5344CB8AC3E}">
        <p14:creationId xmlns:p14="http://schemas.microsoft.com/office/powerpoint/2010/main" val="14305061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179" y="63285"/>
            <a:ext cx="10515600" cy="238556"/>
          </a:xfrm>
        </p:spPr>
        <p:txBody>
          <a:bodyPr>
            <a:normAutofit fontScale="90000"/>
          </a:bodyPr>
          <a:lstStyle/>
          <a:p>
            <a:pPr algn="ctr"/>
            <a:r>
              <a:rPr lang="en-IN" dirty="0" smtClean="0"/>
              <a:t>Explanation</a:t>
            </a:r>
            <a:endParaRPr lang="en-IN" dirty="0"/>
          </a:p>
        </p:txBody>
      </p:sp>
      <p:sp>
        <p:nvSpPr>
          <p:cNvPr id="3" name="Content Placeholder 2"/>
          <p:cNvSpPr>
            <a:spLocks noGrp="1"/>
          </p:cNvSpPr>
          <p:nvPr>
            <p:ph idx="1"/>
          </p:nvPr>
        </p:nvSpPr>
        <p:spPr>
          <a:xfrm>
            <a:off x="562992" y="381740"/>
            <a:ext cx="10515600" cy="6409677"/>
          </a:xfrm>
        </p:spPr>
        <p:txBody>
          <a:bodyPr>
            <a:normAutofit fontScale="92500" lnSpcReduction="10000"/>
          </a:bodyPr>
          <a:lstStyle/>
          <a:p>
            <a:pPr algn="just"/>
            <a:r>
              <a:rPr lang="en-US" dirty="0" smtClean="0">
                <a:latin typeface="Times New Roman" panose="02020603050405020304" pitchFamily="18" charset="0"/>
                <a:cs typeface="Times New Roman" panose="02020603050405020304" pitchFamily="18" charset="0"/>
              </a:rPr>
              <a:t>Each </a:t>
            </a:r>
            <a:r>
              <a:rPr lang="en-US" dirty="0">
                <a:latin typeface="Times New Roman" panose="02020603050405020304" pitchFamily="18" charset="0"/>
                <a:cs typeface="Times New Roman" panose="02020603050405020304" pitchFamily="18" charset="0"/>
              </a:rPr>
              <a:t>shared variable </a:t>
            </a:r>
            <a:r>
              <a:rPr lang="en-US" dirty="0" smtClean="0">
                <a:latin typeface="Times New Roman" panose="02020603050405020304" pitchFamily="18" charset="0"/>
                <a:cs typeface="Times New Roman" panose="02020603050405020304" pitchFamily="18" charset="0"/>
              </a:rPr>
              <a:t>has </a:t>
            </a:r>
            <a:r>
              <a:rPr lang="en-US" i="1" u="sng" dirty="0">
                <a:solidFill>
                  <a:srgbClr val="00B050"/>
                </a:solidFill>
                <a:latin typeface="Times New Roman" panose="02020603050405020304" pitchFamily="18" charset="0"/>
                <a:cs typeface="Times New Roman" panose="02020603050405020304" pitchFamily="18" charset="0"/>
              </a:rPr>
              <a:t>two queues </a:t>
            </a:r>
            <a:r>
              <a:rPr lang="en-US" dirty="0">
                <a:latin typeface="Times New Roman" panose="02020603050405020304" pitchFamily="18" charset="0"/>
                <a:cs typeface="Times New Roman" panose="02020603050405020304" pitchFamily="18" charset="0"/>
              </a:rPr>
              <a:t>associated with it.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The </a:t>
            </a:r>
            <a:r>
              <a:rPr lang="en-US" b="1" i="1" u="sng" dirty="0">
                <a:solidFill>
                  <a:srgbClr val="FF0000"/>
                </a:solidFill>
                <a:latin typeface="Times New Roman" panose="02020603050405020304" pitchFamily="18" charset="0"/>
                <a:cs typeface="Times New Roman" panose="02020603050405020304" pitchFamily="18" charset="0"/>
              </a:rPr>
              <a:t>main queue </a:t>
            </a:r>
            <a:r>
              <a:rPr lang="en-US" dirty="0">
                <a:latin typeface="Times New Roman" panose="02020603050405020304" pitchFamily="18" charset="0"/>
                <a:cs typeface="Times New Roman" panose="02020603050405020304" pitchFamily="18" charset="0"/>
              </a:rPr>
              <a:t>is for processes that want to enter a critical </a:t>
            </a:r>
            <a:r>
              <a:rPr lang="en-US" dirty="0" smtClean="0">
                <a:latin typeface="Times New Roman" panose="02020603050405020304" pitchFamily="18" charset="0"/>
                <a:cs typeface="Times New Roman" panose="02020603050405020304" pitchFamily="18" charset="0"/>
              </a:rPr>
              <a:t>region but </a:t>
            </a:r>
            <a:r>
              <a:rPr lang="en-US" dirty="0">
                <a:latin typeface="Times New Roman" panose="02020603050405020304" pitchFamily="18" charset="0"/>
                <a:cs typeface="Times New Roman" panose="02020603050405020304" pitchFamily="18" charset="0"/>
              </a:rPr>
              <a:t>find it locked</a:t>
            </a:r>
            <a:r>
              <a:rPr lang="en-US" dirty="0" smtClean="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a:t>
            </a:r>
            <a:r>
              <a:rPr lang="en-US" b="1" i="1" u="sng" dirty="0">
                <a:solidFill>
                  <a:srgbClr val="FF0000"/>
                </a:solidFill>
                <a:latin typeface="Times New Roman" panose="02020603050405020304" pitchFamily="18" charset="0"/>
                <a:cs typeface="Times New Roman" panose="02020603050405020304" pitchFamily="18" charset="0"/>
              </a:rPr>
              <a:t>event queue </a:t>
            </a:r>
            <a:r>
              <a:rPr lang="en-US" dirty="0">
                <a:latin typeface="Times New Roman" panose="02020603050405020304" pitchFamily="18" charset="0"/>
                <a:cs typeface="Times New Roman" panose="02020603050405020304" pitchFamily="18" charset="0"/>
              </a:rPr>
              <a:t>is for the processes that have blocked because they found the condition to be false.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When a process </a:t>
            </a:r>
            <a:r>
              <a:rPr lang="en-US" dirty="0">
                <a:latin typeface="Times New Roman" panose="02020603050405020304" pitchFamily="18" charset="0"/>
                <a:cs typeface="Times New Roman" panose="02020603050405020304" pitchFamily="18" charset="0"/>
              </a:rPr>
              <a:t>leaves the conditional critical region the processes on the event queue join those in the main queue. </a:t>
            </a:r>
            <a:endParaRPr lang="en-US" dirty="0" smtClean="0">
              <a:latin typeface="Times New Roman" panose="02020603050405020304" pitchFamily="18" charset="0"/>
              <a:cs typeface="Times New Roman" panose="02020603050405020304" pitchFamily="18" charset="0"/>
            </a:endParaRPr>
          </a:p>
          <a:p>
            <a:pPr marL="0" indent="0" algn="just">
              <a:buNone/>
            </a:pPr>
            <a:endParaRPr lang="en-US" dirty="0" smtClean="0">
              <a:latin typeface="Times New Roman" panose="02020603050405020304" pitchFamily="18" charset="0"/>
              <a:cs typeface="Times New Roman" panose="02020603050405020304" pitchFamily="18" charset="0"/>
            </a:endParaRPr>
          </a:p>
          <a:p>
            <a:pPr marL="0" indent="0" algn="just">
              <a:buNone/>
            </a:pPr>
            <a:r>
              <a:rPr lang="en-US" b="1" i="1" u="sng" dirty="0">
                <a:solidFill>
                  <a:srgbClr val="FF0000"/>
                </a:solidFill>
                <a:latin typeface="Times New Roman" panose="02020603050405020304" pitchFamily="18" charset="0"/>
                <a:cs typeface="Times New Roman" panose="02020603050405020304" pitchFamily="18" charset="0"/>
              </a:rPr>
              <a:t>Limitations </a:t>
            </a:r>
          </a:p>
          <a:p>
            <a:pPr algn="just"/>
            <a:r>
              <a:rPr lang="en-US" dirty="0" smtClean="0">
                <a:latin typeface="Times New Roman" panose="02020603050405020304" pitchFamily="18" charset="0"/>
                <a:cs typeface="Times New Roman" panose="02020603050405020304" pitchFamily="18" charset="0"/>
              </a:rPr>
              <a:t>Conditional </a:t>
            </a:r>
            <a:r>
              <a:rPr lang="en-US" dirty="0">
                <a:latin typeface="Times New Roman" panose="02020603050405020304" pitchFamily="18" charset="0"/>
                <a:cs typeface="Times New Roman" panose="02020603050405020304" pitchFamily="18" charset="0"/>
              </a:rPr>
              <a:t>critical regions are still distributed among the program code.</a:t>
            </a:r>
          </a:p>
          <a:p>
            <a:pPr algn="just"/>
            <a:r>
              <a:rPr lang="en-US" dirty="0" smtClean="0">
                <a:latin typeface="Times New Roman" panose="02020603050405020304" pitchFamily="18" charset="0"/>
                <a:cs typeface="Times New Roman" panose="02020603050405020304" pitchFamily="18" charset="0"/>
              </a:rPr>
              <a:t>There </a:t>
            </a:r>
            <a:r>
              <a:rPr lang="en-US" dirty="0">
                <a:latin typeface="Times New Roman" panose="02020603050405020304" pitchFamily="18" charset="0"/>
                <a:cs typeface="Times New Roman" panose="02020603050405020304" pitchFamily="18" charset="0"/>
              </a:rPr>
              <a:t>is no control over the manipulation of the protected variables — no information hiding or encapsulation.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Once </a:t>
            </a:r>
            <a:r>
              <a:rPr lang="en-US" dirty="0">
                <a:latin typeface="Times New Roman" panose="02020603050405020304" pitchFamily="18" charset="0"/>
                <a:cs typeface="Times New Roman" panose="02020603050405020304" pitchFamily="18" charset="0"/>
              </a:rPr>
              <a:t>a process </a:t>
            </a:r>
            <a:r>
              <a:rPr lang="en-US" dirty="0" smtClean="0">
                <a:latin typeface="Times New Roman" panose="02020603050405020304" pitchFamily="18" charset="0"/>
                <a:cs typeface="Times New Roman" panose="02020603050405020304" pitchFamily="18" charset="0"/>
              </a:rPr>
              <a:t>is executing </a:t>
            </a:r>
            <a:r>
              <a:rPr lang="en-US" dirty="0">
                <a:latin typeface="Times New Roman" panose="02020603050405020304" pitchFamily="18" charset="0"/>
                <a:cs typeface="Times New Roman" panose="02020603050405020304" pitchFamily="18" charset="0"/>
              </a:rPr>
              <a:t>inside a critical region it can do whatever it likes to the variables it has exclusive access to.</a:t>
            </a:r>
          </a:p>
          <a:p>
            <a:pPr algn="just"/>
            <a:r>
              <a:rPr lang="en-US" dirty="0" smtClean="0">
                <a:latin typeface="Times New Roman" panose="02020603050405020304" pitchFamily="18" charset="0"/>
                <a:cs typeface="Times New Roman" panose="02020603050405020304" pitchFamily="18" charset="0"/>
              </a:rPr>
              <a:t>Conditional </a:t>
            </a:r>
            <a:r>
              <a:rPr lang="en-US" dirty="0">
                <a:latin typeface="Times New Roman" panose="02020603050405020304" pitchFamily="18" charset="0"/>
                <a:cs typeface="Times New Roman" panose="02020603050405020304" pitchFamily="18" charset="0"/>
              </a:rPr>
              <a:t>critical regions are more difficult to implement efficiently than semaphores. </a:t>
            </a: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23</a:t>
            </a:fld>
            <a:endParaRPr lang="en-IN"/>
          </a:p>
        </p:txBody>
      </p:sp>
    </p:spTree>
    <p:extLst>
      <p:ext uri="{BB962C8B-B14F-4D97-AF65-F5344CB8AC3E}">
        <p14:creationId xmlns:p14="http://schemas.microsoft.com/office/powerpoint/2010/main" val="36597749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410" y="106532"/>
            <a:ext cx="5939161" cy="6205491"/>
          </a:xfrm>
          <a:prstGeom prst="rect">
            <a:avLst/>
          </a:prstGeom>
        </p:spPr>
      </p:pic>
      <p:pic>
        <p:nvPicPr>
          <p:cNvPr id="3" name="Picture 2"/>
          <p:cNvPicPr>
            <a:picLocks noChangeAspect="1"/>
          </p:cNvPicPr>
          <p:nvPr/>
        </p:nvPicPr>
        <p:blipFill>
          <a:blip r:embed="rId3"/>
          <a:stretch>
            <a:fillRect/>
          </a:stretch>
        </p:blipFill>
        <p:spPr>
          <a:xfrm>
            <a:off x="6445187" y="106531"/>
            <a:ext cx="5507947" cy="6054571"/>
          </a:xfrm>
          <a:prstGeom prst="rect">
            <a:avLst/>
          </a:prstGeom>
        </p:spPr>
      </p:pic>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24</a:t>
            </a:fld>
            <a:endParaRPr lang="en-IN"/>
          </a:p>
        </p:txBody>
      </p:sp>
    </p:spTree>
    <p:extLst>
      <p:ext uri="{BB962C8B-B14F-4D97-AF65-F5344CB8AC3E}">
        <p14:creationId xmlns:p14="http://schemas.microsoft.com/office/powerpoint/2010/main" val="25083129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7030"/>
          </a:xfrm>
        </p:spPr>
        <p:txBody>
          <a:bodyPr>
            <a:normAutofit fontScale="90000"/>
          </a:bodyPr>
          <a:lstStyle/>
          <a:p>
            <a:pPr algn="ctr"/>
            <a:r>
              <a:rPr lang="en-IN" dirty="0" smtClean="0">
                <a:latin typeface="Times New Roman" panose="02020603050405020304" pitchFamily="18" charset="0"/>
                <a:cs typeface="Times New Roman" panose="02020603050405020304" pitchFamily="18" charset="0"/>
              </a:rPr>
              <a:t>Semaphore</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932156"/>
            <a:ext cx="10515600" cy="5244807"/>
          </a:xfrm>
        </p:spPr>
        <p:txBody>
          <a:bodyPr/>
          <a:lstStyle/>
          <a:p>
            <a:pPr marL="0" indent="0" algn="just">
              <a:buNone/>
            </a:pP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semaphore </a:t>
            </a:r>
            <a:r>
              <a:rPr lang="en-US" dirty="0" smtClean="0">
                <a:latin typeface="Times New Roman" panose="02020603050405020304" pitchFamily="18" charset="0"/>
                <a:cs typeface="Times New Roman" panose="02020603050405020304" pitchFamily="18" charset="0"/>
              </a:rPr>
              <a:t>–</a:t>
            </a:r>
          </a:p>
          <a:p>
            <a:pPr marL="0" indent="0" algn="just">
              <a:buNone/>
            </a:pPr>
            <a:r>
              <a:rPr lang="en-US" dirty="0" smtClean="0">
                <a:latin typeface="Times New Roman" panose="02020603050405020304" pitchFamily="18" charset="0"/>
                <a:cs typeface="Times New Roman" panose="02020603050405020304" pitchFamily="18" charset="0"/>
              </a:rPr>
              <a:t>Variable </a:t>
            </a:r>
            <a:r>
              <a:rPr lang="en-US" dirty="0">
                <a:latin typeface="Times New Roman" panose="02020603050405020304" pitchFamily="18" charset="0"/>
                <a:cs typeface="Times New Roman" panose="02020603050405020304" pitchFamily="18" charset="0"/>
              </a:rPr>
              <a:t>whose value indicates the status of a common resource. </a:t>
            </a:r>
            <a:endParaRPr lang="en-US" dirty="0" smtClean="0">
              <a:latin typeface="Times New Roman" panose="02020603050405020304" pitchFamily="18" charset="0"/>
              <a:cs typeface="Times New Roman" panose="02020603050405020304" pitchFamily="18" charset="0"/>
            </a:endParaRPr>
          </a:p>
          <a:p>
            <a:pPr marL="0" indent="0" algn="just">
              <a:buNone/>
            </a:pPr>
            <a:r>
              <a:rPr lang="en-US" dirty="0" smtClean="0">
                <a:latin typeface="Times New Roman" panose="02020603050405020304" pitchFamily="18" charset="0"/>
                <a:cs typeface="Times New Roman" panose="02020603050405020304" pitchFamily="18" charset="0"/>
              </a:rPr>
              <a:t>Its </a:t>
            </a:r>
            <a:r>
              <a:rPr lang="en-US" dirty="0">
                <a:latin typeface="Times New Roman" panose="02020603050405020304" pitchFamily="18" charset="0"/>
                <a:cs typeface="Times New Roman" panose="02020603050405020304" pitchFamily="18" charset="0"/>
              </a:rPr>
              <a:t>purpose is to lock the resource being used. </a:t>
            </a:r>
            <a:endParaRPr lang="en-US" dirty="0" smtClean="0">
              <a:latin typeface="Times New Roman" panose="02020603050405020304" pitchFamily="18" charset="0"/>
              <a:cs typeface="Times New Roman" panose="02020603050405020304" pitchFamily="18" charset="0"/>
            </a:endParaRPr>
          </a:p>
          <a:p>
            <a:pPr marL="0" indent="0" algn="just">
              <a:buNone/>
            </a:pP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process which needs the resource will </a:t>
            </a:r>
            <a:r>
              <a:rPr lang="en-US" dirty="0">
                <a:solidFill>
                  <a:srgbClr val="FF0000"/>
                </a:solidFill>
                <a:latin typeface="Times New Roman" panose="02020603050405020304" pitchFamily="18" charset="0"/>
                <a:cs typeface="Times New Roman" panose="02020603050405020304" pitchFamily="18" charset="0"/>
              </a:rPr>
              <a:t>check the semaphore </a:t>
            </a:r>
            <a:r>
              <a:rPr lang="en-US" dirty="0">
                <a:latin typeface="Times New Roman" panose="02020603050405020304" pitchFamily="18" charset="0"/>
                <a:cs typeface="Times New Roman" panose="02020603050405020304" pitchFamily="18" charset="0"/>
              </a:rPr>
              <a:t>for determining the status of the resource followed by the decision for proceeding. </a:t>
            </a:r>
            <a:endParaRPr lang="en-US" dirty="0" smtClean="0">
              <a:latin typeface="Times New Roman" panose="02020603050405020304" pitchFamily="18" charset="0"/>
              <a:cs typeface="Times New Roman" panose="02020603050405020304" pitchFamily="18" charset="0"/>
            </a:endParaRPr>
          </a:p>
          <a:p>
            <a:pPr marL="0" indent="0" algn="just">
              <a:buNone/>
            </a:pPr>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multitasking operating systems, the activities are synchronized by using the semaphore techniques</a:t>
            </a:r>
            <a:r>
              <a:rPr lang="en-US" dirty="0" smtClean="0">
                <a:latin typeface="Times New Roman" panose="02020603050405020304" pitchFamily="18" charset="0"/>
                <a:cs typeface="Times New Roman" panose="02020603050405020304" pitchFamily="18" charset="0"/>
              </a:rPr>
              <a:t>.</a:t>
            </a:r>
          </a:p>
          <a:p>
            <a:pPr marL="0" indent="0" algn="just">
              <a:buNone/>
            </a:pPr>
            <a:r>
              <a:rPr lang="en-US" dirty="0">
                <a:latin typeface="Times New Roman" panose="02020603050405020304" pitchFamily="18" charset="0"/>
                <a:cs typeface="Times New Roman" panose="02020603050405020304" pitchFamily="18" charset="0"/>
              </a:rPr>
              <a:t>Accessed only through standard atomic operations: wait() and signal(). </a:t>
            </a: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25</a:t>
            </a:fld>
            <a:endParaRPr lang="en-IN"/>
          </a:p>
        </p:txBody>
      </p:sp>
    </p:spTree>
    <p:extLst>
      <p:ext uri="{BB962C8B-B14F-4D97-AF65-F5344CB8AC3E}">
        <p14:creationId xmlns:p14="http://schemas.microsoft.com/office/powerpoint/2010/main" val="1088361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1318"/>
          </a:xfrm>
        </p:spPr>
        <p:txBody>
          <a:bodyPr>
            <a:normAutofit fontScale="90000"/>
          </a:bodyPr>
          <a:lstStyle/>
          <a:p>
            <a:pPr algn="ctr"/>
            <a:r>
              <a:rPr lang="en-IN" dirty="0" smtClean="0">
                <a:latin typeface="Times New Roman" panose="02020603050405020304" pitchFamily="18" charset="0"/>
                <a:cs typeface="Times New Roman" panose="02020603050405020304" pitchFamily="18" charset="0"/>
              </a:rPr>
              <a:t>Semaphore</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819922" y="1162975"/>
            <a:ext cx="8433787" cy="5013988"/>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26</a:t>
            </a:fld>
            <a:endParaRPr lang="en-IN"/>
          </a:p>
        </p:txBody>
      </p:sp>
    </p:spTree>
    <p:extLst>
      <p:ext uri="{BB962C8B-B14F-4D97-AF65-F5344CB8AC3E}">
        <p14:creationId xmlns:p14="http://schemas.microsoft.com/office/powerpoint/2010/main" val="19433446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409" y="630315"/>
            <a:ext cx="5620444" cy="5948038"/>
          </a:xfrm>
          <a:prstGeom prst="rect">
            <a:avLst/>
          </a:prstGeom>
        </p:spPr>
      </p:pic>
      <p:pic>
        <p:nvPicPr>
          <p:cNvPr id="3" name="Picture 2"/>
          <p:cNvPicPr>
            <a:picLocks noChangeAspect="1"/>
          </p:cNvPicPr>
          <p:nvPr/>
        </p:nvPicPr>
        <p:blipFill>
          <a:blip r:embed="rId3"/>
          <a:stretch>
            <a:fillRect/>
          </a:stretch>
        </p:blipFill>
        <p:spPr>
          <a:xfrm>
            <a:off x="5900969" y="802412"/>
            <a:ext cx="6000750" cy="5603844"/>
          </a:xfrm>
          <a:prstGeom prst="rect">
            <a:avLst/>
          </a:prstGeom>
        </p:spPr>
      </p:pic>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27</a:t>
            </a:fld>
            <a:endParaRPr lang="en-IN"/>
          </a:p>
        </p:txBody>
      </p:sp>
    </p:spTree>
    <p:extLst>
      <p:ext uri="{BB962C8B-B14F-4D97-AF65-F5344CB8AC3E}">
        <p14:creationId xmlns:p14="http://schemas.microsoft.com/office/powerpoint/2010/main" val="40375228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0296"/>
          </a:xfrm>
        </p:spPr>
        <p:txBody>
          <a:bodyPr>
            <a:normAutofit fontScale="90000"/>
          </a:bodyPr>
          <a:lstStyle/>
          <a:p>
            <a:pPr algn="ctr"/>
            <a:r>
              <a:rPr lang="en-IN" dirty="0" smtClean="0"/>
              <a:t>Contd..,</a:t>
            </a:r>
            <a:endParaRPr lang="en-IN" dirty="0"/>
          </a:p>
        </p:txBody>
      </p:sp>
      <p:sp>
        <p:nvSpPr>
          <p:cNvPr id="3" name="Content Placeholder 2"/>
          <p:cNvSpPr>
            <a:spLocks noGrp="1"/>
          </p:cNvSpPr>
          <p:nvPr>
            <p:ph idx="1"/>
          </p:nvPr>
        </p:nvSpPr>
        <p:spPr>
          <a:xfrm>
            <a:off x="838200" y="1065320"/>
            <a:ext cx="10515600" cy="5111643"/>
          </a:xfrm>
        </p:spPr>
        <p:txBody>
          <a:bodyPr/>
          <a:lstStyle/>
          <a:p>
            <a:pPr algn="just"/>
            <a:r>
              <a:rPr lang="en-US" dirty="0">
                <a:latin typeface="Times New Roman" panose="02020603050405020304" pitchFamily="18" charset="0"/>
                <a:cs typeface="Times New Roman" panose="02020603050405020304" pitchFamily="18" charset="0"/>
              </a:rPr>
              <a:t>Modifications to the integer value of the semaphore in the wait() and signal() operations must be executed indivisibly.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When </a:t>
            </a:r>
            <a:r>
              <a:rPr lang="en-US" dirty="0">
                <a:latin typeface="Times New Roman" panose="02020603050405020304" pitchFamily="18" charset="0"/>
                <a:cs typeface="Times New Roman" panose="02020603050405020304" pitchFamily="18" charset="0"/>
              </a:rPr>
              <a:t>one process modifies the semaphore value, no other process can simultaneously modify that same semaphore value. </a:t>
            </a: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28</a:t>
            </a:fld>
            <a:endParaRPr lang="en-IN"/>
          </a:p>
        </p:txBody>
      </p:sp>
    </p:spTree>
    <p:extLst>
      <p:ext uri="{BB962C8B-B14F-4D97-AF65-F5344CB8AC3E}">
        <p14:creationId xmlns:p14="http://schemas.microsoft.com/office/powerpoint/2010/main" val="6653304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1021"/>
            <a:ext cx="10515600" cy="452763"/>
          </a:xfrm>
        </p:spPr>
        <p:txBody>
          <a:bodyPr>
            <a:normAutofit fontScale="90000"/>
          </a:bodyPr>
          <a:lstStyle/>
          <a:p>
            <a:pPr algn="ctr"/>
            <a:r>
              <a:rPr lang="en-IN" dirty="0" smtClean="0">
                <a:latin typeface="Times New Roman" panose="02020603050405020304" pitchFamily="18" charset="0"/>
                <a:cs typeface="Times New Roman" panose="02020603050405020304" pitchFamily="18" charset="0"/>
              </a:rPr>
              <a:t>Types of semaphores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612559"/>
            <a:ext cx="10515600" cy="6169981"/>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Binary semaphores</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Binary </a:t>
            </a:r>
            <a:r>
              <a:rPr lang="en-US" dirty="0">
                <a:latin typeface="Times New Roman" panose="02020603050405020304" pitchFamily="18" charset="0"/>
                <a:cs typeface="Times New Roman" panose="02020603050405020304" pitchFamily="18" charset="0"/>
              </a:rPr>
              <a:t>semaphores have 2 methods associated with it. (up, down / lock, unlock)</a:t>
            </a:r>
            <a:br>
              <a:rPr lang="en-US" dirty="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Binary </a:t>
            </a:r>
            <a:r>
              <a:rPr lang="en-US" dirty="0">
                <a:latin typeface="Times New Roman" panose="02020603050405020304" pitchFamily="18" charset="0"/>
                <a:cs typeface="Times New Roman" panose="02020603050405020304" pitchFamily="18" charset="0"/>
              </a:rPr>
              <a:t>semaphores can take only 2 values (0/1). They are used to acquire locks. When a resource is available, the process </a:t>
            </a:r>
            <a:r>
              <a:rPr lang="en-US" dirty="0" err="1" smtClean="0">
                <a:latin typeface="Times New Roman" panose="02020603050405020304" pitchFamily="18" charset="0"/>
                <a:cs typeface="Times New Roman" panose="02020603050405020304" pitchFamily="18" charset="0"/>
              </a:rPr>
              <a:t>incharge</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set the semaphore to 1 else 0</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Binary </a:t>
            </a:r>
            <a:r>
              <a:rPr lang="en-US" dirty="0">
                <a:latin typeface="Times New Roman" panose="02020603050405020304" pitchFamily="18" charset="0"/>
                <a:cs typeface="Times New Roman" panose="02020603050405020304" pitchFamily="18" charset="0"/>
              </a:rPr>
              <a:t>semaphores are known as </a:t>
            </a:r>
            <a:r>
              <a:rPr lang="en-US" dirty="0" err="1">
                <a:latin typeface="Times New Roman" panose="02020603050405020304" pitchFamily="18" charset="0"/>
                <a:cs typeface="Times New Roman" panose="02020603050405020304" pitchFamily="18" charset="0"/>
              </a:rPr>
              <a:t>mutex</a:t>
            </a:r>
            <a:r>
              <a:rPr lang="en-US" dirty="0">
                <a:latin typeface="Times New Roman" panose="02020603050405020304" pitchFamily="18" charset="0"/>
                <a:cs typeface="Times New Roman" panose="02020603050405020304" pitchFamily="18" charset="0"/>
              </a:rPr>
              <a:t> locks as they are locks that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provide </a:t>
            </a:r>
            <a:r>
              <a:rPr lang="en-US" dirty="0">
                <a:latin typeface="Times New Roman" panose="02020603050405020304" pitchFamily="18" charset="0"/>
                <a:cs typeface="Times New Roman" panose="02020603050405020304" pitchFamily="18" charset="0"/>
              </a:rPr>
              <a:t>mutual exclusion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Counting semaphores</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Counting </a:t>
            </a:r>
            <a:r>
              <a:rPr lang="en-US" dirty="0">
                <a:latin typeface="Times New Roman" panose="02020603050405020304" pitchFamily="18" charset="0"/>
                <a:cs typeface="Times New Roman" panose="02020603050405020304" pitchFamily="18" charset="0"/>
              </a:rPr>
              <a:t>Semaphore may have value to be greater than one, typically used to allocate resources from a pool of identical resources</a:t>
            </a: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29</a:t>
            </a:fld>
            <a:endParaRPr lang="en-IN"/>
          </a:p>
        </p:txBody>
      </p:sp>
    </p:spTree>
    <p:extLst>
      <p:ext uri="{BB962C8B-B14F-4D97-AF65-F5344CB8AC3E}">
        <p14:creationId xmlns:p14="http://schemas.microsoft.com/office/powerpoint/2010/main" val="22345450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COOPERATING PROCESSES</a:t>
            </a:r>
            <a:endParaRPr lang="en-US" dirty="0">
              <a:solidFill>
                <a:srgbClr val="FF0000"/>
              </a:solidFill>
            </a:endParaRPr>
          </a:p>
        </p:txBody>
      </p:sp>
      <p:sp>
        <p:nvSpPr>
          <p:cNvPr id="3" name="Content Placeholder 2"/>
          <p:cNvSpPr>
            <a:spLocks noGrp="1"/>
          </p:cNvSpPr>
          <p:nvPr>
            <p:ph idx="1"/>
          </p:nvPr>
        </p:nvSpPr>
        <p:spPr>
          <a:xfrm>
            <a:off x="541538" y="1243782"/>
            <a:ext cx="10697592" cy="5112568"/>
          </a:xfrm>
        </p:spPr>
        <p:txBody>
          <a:bodyPr>
            <a:normAutofit lnSpcReduction="10000"/>
          </a:bodyPr>
          <a:lstStyle/>
          <a:p>
            <a:pPr lvl="0" algn="just"/>
            <a:r>
              <a:rPr lang="en-US" dirty="0"/>
              <a:t>Processes executing concurrently in the operating system may be either independent processes or cooperating processes.</a:t>
            </a:r>
          </a:p>
          <a:p>
            <a:pPr lvl="0" algn="just"/>
            <a:r>
              <a:rPr lang="en-US" dirty="0"/>
              <a:t>A process is independent if it cannot affect or be affected by the other processes executing in the system.</a:t>
            </a:r>
          </a:p>
          <a:p>
            <a:pPr lvl="0" algn="just"/>
            <a:r>
              <a:rPr lang="en-US" dirty="0"/>
              <a:t>Any process that does not share data with any other process is independent</a:t>
            </a:r>
            <a:r>
              <a:rPr lang="en-US" dirty="0" smtClean="0"/>
              <a:t>.</a:t>
            </a:r>
          </a:p>
          <a:p>
            <a:pPr lvl="0" algn="just"/>
            <a:r>
              <a:rPr lang="en-US" dirty="0"/>
              <a:t>There are several reasons for providing an environment that allows process cooperation</a:t>
            </a:r>
            <a:r>
              <a:rPr lang="en-US" dirty="0" smtClean="0"/>
              <a:t>:</a:t>
            </a:r>
          </a:p>
          <a:p>
            <a:pPr lvl="1" algn="just"/>
            <a:r>
              <a:rPr lang="en-US" b="1" dirty="0"/>
              <a:t>INFORMATION </a:t>
            </a:r>
            <a:r>
              <a:rPr lang="en-US" b="1" dirty="0" smtClean="0"/>
              <a:t>SHARING</a:t>
            </a:r>
          </a:p>
          <a:p>
            <a:pPr lvl="1" algn="just"/>
            <a:r>
              <a:rPr lang="en-US" b="1" dirty="0"/>
              <a:t>COMPUTATION </a:t>
            </a:r>
            <a:r>
              <a:rPr lang="en-US" b="1" dirty="0" smtClean="0"/>
              <a:t>SPEEDUP</a:t>
            </a:r>
          </a:p>
          <a:p>
            <a:pPr lvl="1" algn="just"/>
            <a:r>
              <a:rPr lang="en-US" b="1" dirty="0" smtClean="0"/>
              <a:t>MODULARITY</a:t>
            </a:r>
          </a:p>
          <a:p>
            <a:pPr lvl="1" algn="just"/>
            <a:r>
              <a:rPr lang="en-US" b="1" dirty="0" smtClean="0"/>
              <a:t>CONVENIENCE</a:t>
            </a:r>
          </a:p>
          <a:p>
            <a:pPr lvl="1" algn="just"/>
            <a:r>
              <a:rPr lang="en-US" b="1" dirty="0" smtClean="0"/>
              <a:t>BUFFER</a:t>
            </a:r>
          </a:p>
          <a:p>
            <a:pPr lvl="1"/>
            <a:endParaRPr lang="en-US" dirty="0"/>
          </a:p>
          <a:p>
            <a:endParaRPr lang="en-US" dirty="0"/>
          </a:p>
        </p:txBody>
      </p:sp>
      <p:sp>
        <p:nvSpPr>
          <p:cNvPr id="4" name="Footer Placeholder 3"/>
          <p:cNvSpPr>
            <a:spLocks noGrp="1"/>
          </p:cNvSpPr>
          <p:nvPr>
            <p:ph type="ftr" sz="quarter" idx="11"/>
          </p:nvPr>
        </p:nvSpPr>
        <p:spPr/>
        <p:txBody>
          <a:bodyPr/>
          <a:lstStyle/>
          <a:p>
            <a:r>
              <a:rPr lang="en-US" smtClean="0"/>
              <a:t>Dr S.Prayla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a:t>
            </a:fld>
            <a:endParaRPr lang="en-US"/>
          </a:p>
        </p:txBody>
      </p:sp>
    </p:spTree>
    <p:extLst>
      <p:ext uri="{BB962C8B-B14F-4D97-AF65-F5344CB8AC3E}">
        <p14:creationId xmlns:p14="http://schemas.microsoft.com/office/powerpoint/2010/main" val="10881823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905523" y="365125"/>
            <a:ext cx="8752828" cy="5911388"/>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30</a:t>
            </a:fld>
            <a:endParaRPr lang="en-IN"/>
          </a:p>
        </p:txBody>
      </p:sp>
    </p:spTree>
    <p:extLst>
      <p:ext uri="{BB962C8B-B14F-4D97-AF65-F5344CB8AC3E}">
        <p14:creationId xmlns:p14="http://schemas.microsoft.com/office/powerpoint/2010/main" val="22713613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9376"/>
          </a:xfrm>
        </p:spPr>
        <p:txBody>
          <a:bodyPr>
            <a:normAutofit fontScale="90000"/>
          </a:bodyPr>
          <a:lstStyle/>
          <a:p>
            <a:pPr algn="ctr"/>
            <a:r>
              <a:rPr lang="en-IN" dirty="0" smtClean="0">
                <a:latin typeface="Times New Roman" panose="02020603050405020304" pitchFamily="18" charset="0"/>
                <a:cs typeface="Times New Roman" panose="02020603050405020304" pitchFamily="18" charset="0"/>
              </a:rPr>
              <a:t>Binary Semaphore</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905522"/>
            <a:ext cx="10515600" cy="5271441"/>
          </a:xfrm>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Process A performs the acquire first and therefore is provided with the semaphore</a:t>
            </a:r>
            <a:r>
              <a:rPr lang="en-US" dirty="0" smtClean="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period in which the semaphore is owned by the process is commonly called a critical section.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critical section can be performed by only one process, therefore the need for the coordination provided by the semaphore.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While </a:t>
            </a:r>
            <a:r>
              <a:rPr lang="en-US" dirty="0">
                <a:latin typeface="Times New Roman" panose="02020603050405020304" pitchFamily="18" charset="0"/>
                <a:cs typeface="Times New Roman" panose="02020603050405020304" pitchFamily="18" charset="0"/>
              </a:rPr>
              <a:t>Process A has the semaphore, Process B is not permitted to perform its critical section.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Note </a:t>
            </a:r>
            <a:r>
              <a:rPr lang="en-US" dirty="0">
                <a:latin typeface="Times New Roman" panose="02020603050405020304" pitchFamily="18" charset="0"/>
                <a:cs typeface="Times New Roman" panose="02020603050405020304" pitchFamily="18" charset="0"/>
              </a:rPr>
              <a:t>that while Process A is in its critical section, Process B attempts to acquire the semaphore.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As </a:t>
            </a:r>
            <a:r>
              <a:rPr lang="en-US" dirty="0">
                <a:latin typeface="Times New Roman" panose="02020603050405020304" pitchFamily="18" charset="0"/>
                <a:cs typeface="Times New Roman" panose="02020603050405020304" pitchFamily="18" charset="0"/>
              </a:rPr>
              <a:t>the semaphore has already been acquired by Process A, Process B is placed into a blocked state. When Process A finally releases the semaphore, it is then granted to Process B, which is allowed to enter its critical section.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Process </a:t>
            </a:r>
            <a:r>
              <a:rPr lang="en-US" dirty="0">
                <a:latin typeface="Times New Roman" panose="02020603050405020304" pitchFamily="18" charset="0"/>
                <a:cs typeface="Times New Roman" panose="02020603050405020304" pitchFamily="18" charset="0"/>
              </a:rPr>
              <a:t>B at a later time releases the semaphore, making it available for acquisition. </a:t>
            </a: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31</a:t>
            </a:fld>
            <a:endParaRPr lang="en-IN"/>
          </a:p>
        </p:txBody>
      </p:sp>
    </p:spTree>
    <p:extLst>
      <p:ext uri="{BB962C8B-B14F-4D97-AF65-F5344CB8AC3E}">
        <p14:creationId xmlns:p14="http://schemas.microsoft.com/office/powerpoint/2010/main" val="19002460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4602" y="168676"/>
            <a:ext cx="10537793" cy="6977848"/>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4" name="Slide Number Placeholder 3"/>
          <p:cNvSpPr>
            <a:spLocks noGrp="1"/>
          </p:cNvSpPr>
          <p:nvPr>
            <p:ph type="sldNum" sz="quarter" idx="12"/>
          </p:nvPr>
        </p:nvSpPr>
        <p:spPr/>
        <p:txBody>
          <a:bodyPr/>
          <a:lstStyle/>
          <a:p>
            <a:fld id="{2D89D78A-259F-4224-AD1A-D32262DD3AAE}" type="slidenum">
              <a:rPr lang="en-IN" smtClean="0"/>
              <a:t>32</a:t>
            </a:fld>
            <a:endParaRPr lang="en-IN"/>
          </a:p>
        </p:txBody>
      </p:sp>
    </p:spTree>
    <p:extLst>
      <p:ext uri="{BB962C8B-B14F-4D97-AF65-F5344CB8AC3E}">
        <p14:creationId xmlns:p14="http://schemas.microsoft.com/office/powerpoint/2010/main" val="19654025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9376"/>
          </a:xfrm>
        </p:spPr>
        <p:txBody>
          <a:bodyPr>
            <a:normAutofit fontScale="90000"/>
          </a:bodyPr>
          <a:lstStyle/>
          <a:p>
            <a:pPr algn="ctr"/>
            <a:r>
              <a:rPr lang="en-IN" dirty="0" smtClean="0">
                <a:latin typeface="Times New Roman" panose="02020603050405020304" pitchFamily="18" charset="0"/>
                <a:cs typeface="Times New Roman" panose="02020603050405020304" pitchFamily="18" charset="0"/>
              </a:rPr>
              <a:t>Counting Semaphores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834502"/>
            <a:ext cx="10515600" cy="5342461"/>
          </a:xfrm>
        </p:spPr>
        <p:txBody>
          <a:bodyPr/>
          <a:lstStyle/>
          <a:p>
            <a:r>
              <a:rPr lang="en-US" dirty="0" smtClean="0">
                <a:latin typeface="Times New Roman" panose="02020603050405020304" pitchFamily="18" charset="0"/>
                <a:cs typeface="Times New Roman" panose="02020603050405020304" pitchFamily="18" charset="0"/>
              </a:rPr>
              <a:t>Each </a:t>
            </a:r>
            <a:r>
              <a:rPr lang="en-US" dirty="0">
                <a:latin typeface="Times New Roman" panose="02020603050405020304" pitchFamily="18" charset="0"/>
                <a:cs typeface="Times New Roman" panose="02020603050405020304" pitchFamily="18" charset="0"/>
              </a:rPr>
              <a:t>process requires two resources before being able to perform its desired activities.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value of the counting semaphore is 3, which means that only one process will be permitted to fully operate at a time.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Process </a:t>
            </a:r>
            <a:r>
              <a:rPr lang="en-US" dirty="0">
                <a:latin typeface="Times New Roman" panose="02020603050405020304" pitchFamily="18" charset="0"/>
                <a:cs typeface="Times New Roman" panose="02020603050405020304" pitchFamily="18" charset="0"/>
              </a:rPr>
              <a:t>A acquires its two resources first, which means that Process B blocks until Process A releases at least one of its resources. </a:t>
            </a: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33</a:t>
            </a:fld>
            <a:endParaRPr lang="en-IN"/>
          </a:p>
        </p:txBody>
      </p:sp>
    </p:spTree>
    <p:extLst>
      <p:ext uri="{BB962C8B-B14F-4D97-AF65-F5344CB8AC3E}">
        <p14:creationId xmlns:p14="http://schemas.microsoft.com/office/powerpoint/2010/main" val="13863737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2964" y="390617"/>
            <a:ext cx="11762912" cy="6467383"/>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4" name="Slide Number Placeholder 3"/>
          <p:cNvSpPr>
            <a:spLocks noGrp="1"/>
          </p:cNvSpPr>
          <p:nvPr>
            <p:ph type="sldNum" sz="quarter" idx="12"/>
          </p:nvPr>
        </p:nvSpPr>
        <p:spPr/>
        <p:txBody>
          <a:bodyPr/>
          <a:lstStyle/>
          <a:p>
            <a:fld id="{2D89D78A-259F-4224-AD1A-D32262DD3AAE}" type="slidenum">
              <a:rPr lang="en-IN" smtClean="0"/>
              <a:t>34</a:t>
            </a:fld>
            <a:endParaRPr lang="en-IN"/>
          </a:p>
        </p:txBody>
      </p:sp>
    </p:spTree>
    <p:extLst>
      <p:ext uri="{BB962C8B-B14F-4D97-AF65-F5344CB8AC3E}">
        <p14:creationId xmlns:p14="http://schemas.microsoft.com/office/powerpoint/2010/main" val="14250403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387" y="196449"/>
            <a:ext cx="10515600" cy="496009"/>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Advantages of Semaphores</a:t>
            </a:r>
            <a:br>
              <a:rPr lang="en-US" b="1"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48575" y="532660"/>
            <a:ext cx="11105225" cy="5644303"/>
          </a:xfrm>
        </p:spPr>
        <p:txBody>
          <a:bodyPr>
            <a:normAutofit/>
          </a:bodyPr>
          <a:lstStyle/>
          <a:p>
            <a:pPr algn="just"/>
            <a:r>
              <a:rPr lang="en-US" dirty="0" smtClean="0">
                <a:latin typeface="Times New Roman" panose="02020603050405020304" pitchFamily="18" charset="0"/>
                <a:cs typeface="Times New Roman" panose="02020603050405020304" pitchFamily="18" charset="0"/>
              </a:rPr>
              <a:t>Semaphores </a:t>
            </a:r>
            <a:r>
              <a:rPr lang="en-US" dirty="0">
                <a:latin typeface="Times New Roman" panose="02020603050405020304" pitchFamily="18" charset="0"/>
                <a:cs typeface="Times New Roman" panose="02020603050405020304" pitchFamily="18" charset="0"/>
              </a:rPr>
              <a:t>allow </a:t>
            </a:r>
            <a:r>
              <a:rPr lang="en-US" b="1" i="1" u="sng" dirty="0">
                <a:solidFill>
                  <a:srgbClr val="FF0000"/>
                </a:solidFill>
                <a:latin typeface="Times New Roman" panose="02020603050405020304" pitchFamily="18" charset="0"/>
                <a:cs typeface="Times New Roman" panose="02020603050405020304" pitchFamily="18" charset="0"/>
              </a:rPr>
              <a:t>only one process </a:t>
            </a:r>
            <a:r>
              <a:rPr lang="en-US" dirty="0">
                <a:latin typeface="Times New Roman" panose="02020603050405020304" pitchFamily="18" charset="0"/>
                <a:cs typeface="Times New Roman" panose="02020603050405020304" pitchFamily="18" charset="0"/>
              </a:rPr>
              <a:t>into the critical section. They follow the mutual exclusion principle strictly and are much more efficient than some other methods of synchronization.</a:t>
            </a:r>
          </a:p>
          <a:p>
            <a:pPr algn="just"/>
            <a:r>
              <a:rPr lang="en-US" dirty="0">
                <a:latin typeface="Times New Roman" panose="02020603050405020304" pitchFamily="18" charset="0"/>
                <a:cs typeface="Times New Roman" panose="02020603050405020304" pitchFamily="18" charset="0"/>
              </a:rPr>
              <a:t>There is </a:t>
            </a:r>
            <a:r>
              <a:rPr lang="en-US" b="1" i="1" u="sng" dirty="0">
                <a:solidFill>
                  <a:srgbClr val="00B050"/>
                </a:solidFill>
                <a:latin typeface="Times New Roman" panose="02020603050405020304" pitchFamily="18" charset="0"/>
                <a:cs typeface="Times New Roman" panose="02020603050405020304" pitchFamily="18" charset="0"/>
              </a:rPr>
              <a:t>no resource wastage </a:t>
            </a:r>
            <a:r>
              <a:rPr lang="en-US" dirty="0">
                <a:latin typeface="Times New Roman" panose="02020603050405020304" pitchFamily="18" charset="0"/>
                <a:cs typeface="Times New Roman" panose="02020603050405020304" pitchFamily="18" charset="0"/>
              </a:rPr>
              <a:t>because of busy waiting in semaphores as processor time is not wasted unnecessarily to check if a condition is fulfilled to allow a process to access the critical section.</a:t>
            </a:r>
          </a:p>
          <a:p>
            <a:pPr algn="just"/>
            <a:r>
              <a:rPr lang="en-US" dirty="0">
                <a:latin typeface="Times New Roman" panose="02020603050405020304" pitchFamily="18" charset="0"/>
                <a:cs typeface="Times New Roman" panose="02020603050405020304" pitchFamily="18" charset="0"/>
              </a:rPr>
              <a:t>Semaphores are implemented in the machine independent code of the microkernel. So they are machine independent</a:t>
            </a:r>
            <a:r>
              <a:rPr lang="en-US" dirty="0" smtClean="0">
                <a:latin typeface="Times New Roman" panose="02020603050405020304" pitchFamily="18" charset="0"/>
                <a:cs typeface="Times New Roman" panose="02020603050405020304" pitchFamily="18" charset="0"/>
              </a:rPr>
              <a:t>.</a:t>
            </a:r>
          </a:p>
          <a:p>
            <a:pPr marL="0" indent="0" algn="just">
              <a:buNone/>
            </a:pPr>
            <a:r>
              <a:rPr lang="en-US" dirty="0" err="1">
                <a:latin typeface="Times New Roman" panose="02020603050405020304" pitchFamily="18" charset="0"/>
                <a:cs typeface="Times New Roman" panose="02020603050405020304" pitchFamily="18" charset="0"/>
              </a:rPr>
              <a:t>Disdavantage</a:t>
            </a:r>
            <a:r>
              <a:rPr lang="en-US" dirty="0">
                <a:latin typeface="Times New Roman" panose="02020603050405020304" pitchFamily="18" charset="0"/>
                <a:cs typeface="Times New Roman" panose="02020603050405020304" pitchFamily="18" charset="0"/>
              </a:rPr>
              <a:t>:</a:t>
            </a:r>
          </a:p>
          <a:p>
            <a:pPr marL="0" indent="0" algn="just">
              <a:buNone/>
            </a:pPr>
            <a:r>
              <a:rPr lang="en-US" dirty="0">
                <a:latin typeface="Times New Roman" panose="02020603050405020304" pitchFamily="18" charset="0"/>
                <a:cs typeface="Times New Roman" panose="02020603050405020304" pitchFamily="18" charset="0"/>
              </a:rPr>
              <a:t>Semaphores are impractical for last scale use as their use leads to </a:t>
            </a:r>
            <a:r>
              <a:rPr lang="en-US" b="1" i="1" u="sng" dirty="0">
                <a:solidFill>
                  <a:schemeClr val="accent6">
                    <a:lumMod val="50000"/>
                  </a:schemeClr>
                </a:solidFill>
                <a:latin typeface="Times New Roman" panose="02020603050405020304" pitchFamily="18" charset="0"/>
                <a:cs typeface="Times New Roman" panose="02020603050405020304" pitchFamily="18" charset="0"/>
              </a:rPr>
              <a:t>loss of modularity. </a:t>
            </a:r>
            <a:r>
              <a:rPr lang="en-US" dirty="0">
                <a:latin typeface="Times New Roman" panose="02020603050405020304" pitchFamily="18" charset="0"/>
                <a:cs typeface="Times New Roman" panose="02020603050405020304" pitchFamily="18" charset="0"/>
              </a:rPr>
              <a:t>This happens because the wait and signal operations prevent the creation of a structured layout for the system.</a:t>
            </a:r>
          </a:p>
          <a:p>
            <a:pPr algn="just"/>
            <a:endParaRPr lang="en-US" dirty="0">
              <a:latin typeface="Times New Roman" panose="02020603050405020304" pitchFamily="18" charset="0"/>
              <a:cs typeface="Times New Roman" panose="02020603050405020304" pitchFamily="18" charset="0"/>
            </a:endParaRPr>
          </a:p>
          <a:p>
            <a:endParaRPr lang="en-IN" dirty="0"/>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35</a:t>
            </a:fld>
            <a:endParaRPr lang="en-IN"/>
          </a:p>
        </p:txBody>
      </p:sp>
    </p:spTree>
    <p:extLst>
      <p:ext uri="{BB962C8B-B14F-4D97-AF65-F5344CB8AC3E}">
        <p14:creationId xmlns:p14="http://schemas.microsoft.com/office/powerpoint/2010/main" val="29231880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3983" y="365126"/>
            <a:ext cx="11381173" cy="6310882"/>
          </a:xfrm>
        </p:spPr>
        <p:txBody>
          <a:bodyPr>
            <a:normAutofit fontScale="92500"/>
          </a:bodyPr>
          <a:lstStyle/>
          <a:p>
            <a:r>
              <a:rPr lang="en-US" dirty="0">
                <a:latin typeface="Times New Roman" panose="02020603050405020304" pitchFamily="18" charset="0"/>
                <a:cs typeface="Times New Roman" panose="02020603050405020304" pitchFamily="18" charset="0"/>
              </a:rPr>
              <a:t>While a process is in its critical section, </a:t>
            </a:r>
            <a:r>
              <a:rPr lang="en-US" dirty="0" smtClean="0">
                <a:latin typeface="Times New Roman" panose="02020603050405020304" pitchFamily="18" charset="0"/>
                <a:cs typeface="Times New Roman" panose="02020603050405020304" pitchFamily="18" charset="0"/>
              </a:rPr>
              <a:t>other </a:t>
            </a:r>
            <a:r>
              <a:rPr lang="en-US" dirty="0">
                <a:latin typeface="Times New Roman" panose="02020603050405020304" pitchFamily="18" charset="0"/>
                <a:cs typeface="Times New Roman" panose="02020603050405020304" pitchFamily="18" charset="0"/>
              </a:rPr>
              <a:t>process that tries to enter its critical section must loop continuously in the entry code. </a:t>
            </a:r>
            <a:endParaRPr lang="en-US" dirty="0" smtClean="0">
              <a:latin typeface="Times New Roman" panose="02020603050405020304" pitchFamily="18" charset="0"/>
              <a:cs typeface="Times New Roman" panose="02020603050405020304" pitchFamily="18" charset="0"/>
            </a:endParaRPr>
          </a:p>
          <a:p>
            <a:r>
              <a:rPr lang="en-US" b="1" i="1" dirty="0" smtClean="0">
                <a:solidFill>
                  <a:schemeClr val="accent6">
                    <a:lumMod val="50000"/>
                  </a:schemeClr>
                </a:solidFill>
                <a:latin typeface="Times New Roman" panose="02020603050405020304" pitchFamily="18" charset="0"/>
                <a:cs typeface="Times New Roman" panose="02020603050405020304" pitchFamily="18" charset="0"/>
              </a:rPr>
              <a:t>Busy </a:t>
            </a:r>
            <a:r>
              <a:rPr lang="en-US" b="1" i="1" dirty="0">
                <a:solidFill>
                  <a:schemeClr val="accent6">
                    <a:lumMod val="50000"/>
                  </a:schemeClr>
                </a:solidFill>
                <a:latin typeface="Times New Roman" panose="02020603050405020304" pitchFamily="18" charset="0"/>
                <a:cs typeface="Times New Roman" panose="02020603050405020304" pitchFamily="18" charset="0"/>
              </a:rPr>
              <a:t>waiting wastes CPU cycles </a:t>
            </a:r>
            <a:r>
              <a:rPr lang="en-US" dirty="0">
                <a:latin typeface="Times New Roman" panose="02020603050405020304" pitchFamily="18" charset="0"/>
                <a:cs typeface="Times New Roman" panose="02020603050405020304" pitchFamily="18" charset="0"/>
              </a:rPr>
              <a:t>that some other process might be able to use productively. This type of semaphore is called a spinlock because the process spins while waiting for the </a:t>
            </a:r>
            <a:r>
              <a:rPr lang="en-US" dirty="0" smtClean="0">
                <a:latin typeface="Times New Roman" panose="02020603050405020304" pitchFamily="18" charset="0"/>
                <a:cs typeface="Times New Roman" panose="02020603050405020304" pitchFamily="18" charset="0"/>
              </a:rPr>
              <a:t>lock</a:t>
            </a:r>
          </a:p>
          <a:p>
            <a:pPr marL="0" indent="0">
              <a:buNone/>
            </a:pPr>
            <a:r>
              <a:rPr lang="en-US" b="1" i="1" u="sng" dirty="0" smtClean="0">
                <a:latin typeface="Times New Roman" panose="02020603050405020304" pitchFamily="18" charset="0"/>
                <a:cs typeface="Times New Roman" panose="02020603050405020304" pitchFamily="18" charset="0"/>
              </a:rPr>
              <a:t>Solution:</a:t>
            </a:r>
          </a:p>
          <a:p>
            <a:pPr marL="0" indent="0">
              <a:buNone/>
            </a:pPr>
            <a:r>
              <a:rPr lang="en-US" dirty="0" smtClean="0">
                <a:latin typeface="Times New Roman" panose="02020603050405020304" pitchFamily="18" charset="0"/>
                <a:cs typeface="Times New Roman" panose="02020603050405020304" pitchFamily="18" charset="0"/>
              </a:rPr>
              <a:t>Rather </a:t>
            </a:r>
            <a:r>
              <a:rPr lang="en-US" dirty="0">
                <a:latin typeface="Times New Roman" panose="02020603050405020304" pitchFamily="18" charset="0"/>
                <a:cs typeface="Times New Roman" panose="02020603050405020304" pitchFamily="18" charset="0"/>
              </a:rPr>
              <a:t>than engaging in busy waiting, </a:t>
            </a:r>
            <a:r>
              <a:rPr lang="en-US" b="1" i="1" u="sng" dirty="0">
                <a:solidFill>
                  <a:srgbClr val="C00000"/>
                </a:solidFill>
                <a:latin typeface="Times New Roman" panose="02020603050405020304" pitchFamily="18" charset="0"/>
                <a:cs typeface="Times New Roman" panose="02020603050405020304" pitchFamily="18" charset="0"/>
              </a:rPr>
              <a:t>the process can block itself</a:t>
            </a:r>
            <a:r>
              <a:rPr lang="en-US" dirty="0">
                <a:latin typeface="Times New Roman" panose="02020603050405020304" pitchFamily="18" charset="0"/>
                <a:cs typeface="Times New Roman" panose="02020603050405020304" pitchFamily="18" charset="0"/>
              </a:rPr>
              <a:t>. The block operation places a process into a waiting queue associated with the semaphore and the state of the process is switched to the waiting state.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Then </a:t>
            </a:r>
            <a:r>
              <a:rPr lang="en-US" dirty="0">
                <a:latin typeface="Times New Roman" panose="02020603050405020304" pitchFamily="18" charset="0"/>
                <a:cs typeface="Times New Roman" panose="02020603050405020304" pitchFamily="18" charset="0"/>
              </a:rPr>
              <a:t>control is transferred to CPU scheduler which selects another process to execute. </a:t>
            </a:r>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A process that is </a:t>
            </a:r>
            <a:r>
              <a:rPr lang="en-US" b="1" i="1" dirty="0">
                <a:solidFill>
                  <a:srgbClr val="C00000"/>
                </a:solidFill>
                <a:latin typeface="Times New Roman" panose="02020603050405020304" pitchFamily="18" charset="0"/>
                <a:cs typeface="Times New Roman" panose="02020603050405020304" pitchFamily="18" charset="0"/>
              </a:rPr>
              <a:t>blocked waiting on a semaphore S, should be restarted when some other process executes a signal() operation. </a:t>
            </a:r>
            <a:endParaRPr lang="en-US" b="1" i="1" dirty="0" smtClean="0">
              <a:solidFill>
                <a:srgbClr val="C00000"/>
              </a:solidFill>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process is restarted by a </a:t>
            </a:r>
            <a:r>
              <a:rPr lang="en-US" b="1" i="1" u="sng" dirty="0">
                <a:solidFill>
                  <a:srgbClr val="C00000"/>
                </a:solidFill>
                <a:latin typeface="Times New Roman" panose="02020603050405020304" pitchFamily="18" charset="0"/>
                <a:cs typeface="Times New Roman" panose="02020603050405020304" pitchFamily="18" charset="0"/>
              </a:rPr>
              <a:t>wakeup() operation </a:t>
            </a:r>
            <a:r>
              <a:rPr lang="en-US" dirty="0">
                <a:latin typeface="Times New Roman" panose="02020603050405020304" pitchFamily="18" charset="0"/>
                <a:cs typeface="Times New Roman" panose="02020603050405020304" pitchFamily="18" charset="0"/>
              </a:rPr>
              <a:t>which changes the process from the waiting state to the ready state. Process is then placed in the ready queue. </a:t>
            </a:r>
            <a:endParaRPr lang="en-IN"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838200" y="365126"/>
            <a:ext cx="10515600" cy="167534"/>
          </a:xfrm>
        </p:spPr>
        <p:txBody>
          <a:bodyPr>
            <a:normAutofit fontScale="90000"/>
          </a:bodyPr>
          <a:lstStyle/>
          <a:p>
            <a:pPr algn="ctr"/>
            <a:r>
              <a:rPr lang="en-US" b="1" dirty="0" smtClean="0">
                <a:latin typeface="Times New Roman" panose="02020603050405020304" pitchFamily="18" charset="0"/>
                <a:cs typeface="Times New Roman" panose="02020603050405020304" pitchFamily="18" charset="0"/>
              </a:rPr>
              <a:t>Disadvantages </a:t>
            </a:r>
            <a:r>
              <a:rPr lang="en-US" b="1" dirty="0">
                <a:latin typeface="Times New Roman" panose="02020603050405020304" pitchFamily="18" charset="0"/>
                <a:cs typeface="Times New Roman" panose="02020603050405020304" pitchFamily="18" charset="0"/>
              </a:rPr>
              <a:t>of Semaphores</a:t>
            </a:r>
            <a:br>
              <a:rPr lang="en-US" b="1"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2" name="Footer Placeholder 1"/>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36</a:t>
            </a:fld>
            <a:endParaRPr lang="en-IN"/>
          </a:p>
        </p:txBody>
      </p:sp>
    </p:spTree>
    <p:extLst>
      <p:ext uri="{BB962C8B-B14F-4D97-AF65-F5344CB8AC3E}">
        <p14:creationId xmlns:p14="http://schemas.microsoft.com/office/powerpoint/2010/main" val="36296813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451621"/>
          </a:xfrm>
        </p:spPr>
        <p:txBody>
          <a:bodyPr>
            <a:normAutofit fontScale="90000"/>
          </a:bodyPr>
          <a:lstStyle/>
          <a:p>
            <a:pPr algn="ctr"/>
            <a:r>
              <a:rPr lang="en-IN" dirty="0" smtClean="0">
                <a:latin typeface="Times New Roman" panose="02020603050405020304" pitchFamily="18" charset="0"/>
                <a:cs typeface="Times New Roman" panose="02020603050405020304" pitchFamily="18" charset="0"/>
              </a:rPr>
              <a:t>Functions</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617846" y="878290"/>
            <a:ext cx="5157787" cy="408972"/>
          </a:xfrm>
        </p:spPr>
        <p:txBody>
          <a:bodyPr>
            <a:normAutofit lnSpcReduction="10000"/>
          </a:bodyPr>
          <a:lstStyle/>
          <a:p>
            <a:r>
              <a:rPr lang="en-US" dirty="0"/>
              <a:t>Signal() semaphore operation </a:t>
            </a:r>
            <a:endParaRPr lang="en-IN" dirty="0"/>
          </a:p>
        </p:txBody>
      </p:sp>
      <p:sp>
        <p:nvSpPr>
          <p:cNvPr id="4" name="Content Placeholder 3"/>
          <p:cNvSpPr>
            <a:spLocks noGrp="1"/>
          </p:cNvSpPr>
          <p:nvPr>
            <p:ph sz="half" idx="2"/>
          </p:nvPr>
        </p:nvSpPr>
        <p:spPr>
          <a:xfrm>
            <a:off x="617846" y="1189608"/>
            <a:ext cx="5157787" cy="4258726"/>
          </a:xfrm>
        </p:spPr>
        <p:txBody>
          <a:bodyPr>
            <a:normAutofit/>
          </a:bodyPr>
          <a:lstStyle/>
          <a:p>
            <a:pPr marL="0" indent="0">
              <a:buNone/>
            </a:pPr>
            <a:endParaRPr lang="en-US" dirty="0"/>
          </a:p>
          <a:p>
            <a:pPr marL="0" indent="0">
              <a:buNone/>
            </a:pPr>
            <a:r>
              <a:rPr lang="en-US" dirty="0" smtClean="0"/>
              <a:t>Signal(semaphore </a:t>
            </a:r>
            <a:r>
              <a:rPr lang="en-US" dirty="0"/>
              <a:t>*S) {</a:t>
            </a:r>
          </a:p>
          <a:p>
            <a:pPr marL="0" indent="0">
              <a:buNone/>
            </a:pPr>
            <a:r>
              <a:rPr lang="en-US" dirty="0"/>
              <a:t>S-&gt;value++;</a:t>
            </a:r>
          </a:p>
          <a:p>
            <a:pPr marL="0" indent="0">
              <a:buNone/>
            </a:pPr>
            <a:r>
              <a:rPr lang="en-US" dirty="0"/>
              <a:t>if (S-&gt;value &lt;= 0) {</a:t>
            </a:r>
          </a:p>
          <a:p>
            <a:pPr marL="0" indent="0">
              <a:buNone/>
            </a:pPr>
            <a:r>
              <a:rPr lang="en-US" dirty="0"/>
              <a:t>remove a process P from S-&gt;list;</a:t>
            </a:r>
          </a:p>
          <a:p>
            <a:pPr marL="0" indent="0">
              <a:buNone/>
            </a:pPr>
            <a:r>
              <a:rPr lang="en-US" dirty="0"/>
              <a:t>wakeup(P);</a:t>
            </a:r>
          </a:p>
          <a:p>
            <a:pPr marL="0" indent="0">
              <a:buNone/>
            </a:pPr>
            <a:r>
              <a:rPr lang="en-US" dirty="0"/>
              <a:t>}</a:t>
            </a:r>
          </a:p>
          <a:p>
            <a:pPr marL="0" indent="0">
              <a:buNone/>
            </a:pPr>
            <a:r>
              <a:rPr lang="en-US" dirty="0"/>
              <a:t>}</a:t>
            </a:r>
            <a:endParaRPr lang="en-IN" dirty="0"/>
          </a:p>
        </p:txBody>
      </p:sp>
      <p:sp>
        <p:nvSpPr>
          <p:cNvPr id="5" name="Text Placeholder 4"/>
          <p:cNvSpPr>
            <a:spLocks noGrp="1"/>
          </p:cNvSpPr>
          <p:nvPr>
            <p:ph type="body" sz="quarter" idx="3"/>
          </p:nvPr>
        </p:nvSpPr>
        <p:spPr>
          <a:xfrm>
            <a:off x="6097588" y="523783"/>
            <a:ext cx="5183188" cy="843378"/>
          </a:xfrm>
        </p:spPr>
        <p:txBody>
          <a:bodyPr/>
          <a:lstStyle/>
          <a:p>
            <a:r>
              <a:rPr lang="en-IN" dirty="0"/>
              <a:t>Wait() semaphore operation</a:t>
            </a:r>
          </a:p>
        </p:txBody>
      </p:sp>
      <p:sp>
        <p:nvSpPr>
          <p:cNvPr id="6" name="Content Placeholder 5"/>
          <p:cNvSpPr>
            <a:spLocks noGrp="1"/>
          </p:cNvSpPr>
          <p:nvPr>
            <p:ph sz="quarter" idx="4"/>
          </p:nvPr>
        </p:nvSpPr>
        <p:spPr>
          <a:xfrm>
            <a:off x="6097588" y="1287262"/>
            <a:ext cx="5183188" cy="4334230"/>
          </a:xfrm>
        </p:spPr>
        <p:txBody>
          <a:bodyPr/>
          <a:lstStyle/>
          <a:p>
            <a:pPr marL="0" indent="0">
              <a:buNone/>
            </a:pPr>
            <a:r>
              <a:rPr lang="en-US" dirty="0"/>
              <a:t>wait(semaphore *S) </a:t>
            </a:r>
            <a:endParaRPr lang="en-US" dirty="0" smtClean="0"/>
          </a:p>
          <a:p>
            <a:pPr marL="0" indent="0">
              <a:buNone/>
            </a:pPr>
            <a:r>
              <a:rPr lang="en-US" dirty="0" smtClean="0"/>
              <a:t>{ </a:t>
            </a:r>
          </a:p>
          <a:p>
            <a:pPr marL="0" indent="0">
              <a:buNone/>
            </a:pPr>
            <a:r>
              <a:rPr lang="en-US" dirty="0" smtClean="0"/>
              <a:t>S-</a:t>
            </a:r>
            <a:r>
              <a:rPr lang="en-US" dirty="0"/>
              <a:t>&gt;value—; </a:t>
            </a:r>
            <a:endParaRPr lang="en-US" dirty="0" smtClean="0"/>
          </a:p>
          <a:p>
            <a:pPr marL="0" indent="0">
              <a:buNone/>
            </a:pPr>
            <a:r>
              <a:rPr lang="en-US" dirty="0" smtClean="0"/>
              <a:t>if </a:t>
            </a:r>
            <a:r>
              <a:rPr lang="en-US" dirty="0"/>
              <a:t>(S-&gt;value &lt; 0) </a:t>
            </a:r>
            <a:endParaRPr lang="en-US" dirty="0" smtClean="0"/>
          </a:p>
          <a:p>
            <a:pPr marL="0" indent="0">
              <a:buNone/>
            </a:pPr>
            <a:r>
              <a:rPr lang="en-US" dirty="0" smtClean="0"/>
              <a:t>{ </a:t>
            </a:r>
            <a:r>
              <a:rPr lang="en-US" dirty="0"/>
              <a:t>add this process to S-&gt;list; block(); </a:t>
            </a:r>
            <a:endParaRPr lang="en-US" dirty="0" smtClean="0"/>
          </a:p>
          <a:p>
            <a:pPr marL="0" indent="0">
              <a:buNone/>
            </a:pPr>
            <a:r>
              <a:rPr lang="en-US" dirty="0" smtClean="0"/>
              <a:t>} </a:t>
            </a:r>
          </a:p>
          <a:p>
            <a:pPr marL="0" indent="0">
              <a:buNone/>
            </a:pPr>
            <a:r>
              <a:rPr lang="en-US" dirty="0" smtClean="0"/>
              <a:t>}</a:t>
            </a:r>
            <a:endParaRPr lang="en-IN" dirty="0"/>
          </a:p>
        </p:txBody>
      </p:sp>
      <p:sp>
        <p:nvSpPr>
          <p:cNvPr id="7" name="Footer Placeholder 6"/>
          <p:cNvSpPr>
            <a:spLocks noGrp="1"/>
          </p:cNvSpPr>
          <p:nvPr>
            <p:ph type="ftr" sz="quarter" idx="11"/>
          </p:nvPr>
        </p:nvSpPr>
        <p:spPr/>
        <p:txBody>
          <a:bodyPr/>
          <a:lstStyle/>
          <a:p>
            <a:r>
              <a:rPr lang="en-IN" smtClean="0"/>
              <a:t>Dr S.Prayla - CSE</a:t>
            </a:r>
            <a:endParaRPr lang="en-IN"/>
          </a:p>
        </p:txBody>
      </p:sp>
      <p:sp>
        <p:nvSpPr>
          <p:cNvPr id="8" name="Slide Number Placeholder 7"/>
          <p:cNvSpPr>
            <a:spLocks noGrp="1"/>
          </p:cNvSpPr>
          <p:nvPr>
            <p:ph type="sldNum" sz="quarter" idx="12"/>
          </p:nvPr>
        </p:nvSpPr>
        <p:spPr/>
        <p:txBody>
          <a:bodyPr/>
          <a:lstStyle/>
          <a:p>
            <a:fld id="{2D89D78A-259F-4224-AD1A-D32262DD3AAE}" type="slidenum">
              <a:rPr lang="en-IN" smtClean="0"/>
              <a:t>37</a:t>
            </a:fld>
            <a:endParaRPr lang="en-IN"/>
          </a:p>
        </p:txBody>
      </p:sp>
    </p:spTree>
    <p:extLst>
      <p:ext uri="{BB962C8B-B14F-4D97-AF65-F5344CB8AC3E}">
        <p14:creationId xmlns:p14="http://schemas.microsoft.com/office/powerpoint/2010/main" val="15222395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0498"/>
          </a:xfrm>
        </p:spPr>
        <p:txBody>
          <a:bodyPr>
            <a:normAutofit fontScale="90000"/>
          </a:bodyPr>
          <a:lstStyle/>
          <a:p>
            <a:pPr algn="ctr"/>
            <a:r>
              <a:rPr lang="en-IN" dirty="0"/>
              <a:t>Deadlocks and Starvation </a:t>
            </a:r>
          </a:p>
        </p:txBody>
      </p:sp>
      <p:sp>
        <p:nvSpPr>
          <p:cNvPr id="3" name="Content Placeholder 2"/>
          <p:cNvSpPr>
            <a:spLocks noGrp="1"/>
          </p:cNvSpPr>
          <p:nvPr>
            <p:ph idx="1"/>
          </p:nvPr>
        </p:nvSpPr>
        <p:spPr>
          <a:xfrm>
            <a:off x="838200" y="825624"/>
            <a:ext cx="10515600" cy="5351339"/>
          </a:xfrm>
        </p:spPr>
        <p:txBody>
          <a:bodyPr/>
          <a:lstStyle/>
          <a:p>
            <a:r>
              <a:rPr lang="en-US" dirty="0"/>
              <a:t>The implementation of a semaphore with a waiting queue may result in a situation where two or more processes are </a:t>
            </a:r>
            <a:r>
              <a:rPr lang="en-US" dirty="0" smtClean="0"/>
              <a:t>waiting indefinitely </a:t>
            </a:r>
            <a:r>
              <a:rPr lang="en-US" dirty="0"/>
              <a:t>for an event that can be caused only by one of the waiting </a:t>
            </a:r>
            <a:r>
              <a:rPr lang="en-US" dirty="0" smtClean="0"/>
              <a:t>processes</a:t>
            </a:r>
          </a:p>
          <a:p>
            <a:r>
              <a:rPr lang="en-US" dirty="0" smtClean="0"/>
              <a:t> </a:t>
            </a:r>
            <a:r>
              <a:rPr lang="en-US" dirty="0"/>
              <a:t>The event in question is the execution of a signal</a:t>
            </a:r>
            <a:r>
              <a:rPr lang="en-US" dirty="0" smtClean="0"/>
              <a:t>()operation</a:t>
            </a:r>
            <a:r>
              <a:rPr lang="en-US" dirty="0"/>
              <a:t>. When such a state is reached, these processes are said to be deadlocked.</a:t>
            </a:r>
            <a:endParaRPr lang="en-IN" dirty="0"/>
          </a:p>
        </p:txBody>
      </p:sp>
      <p:pic>
        <p:nvPicPr>
          <p:cNvPr id="4" name="Picture 3"/>
          <p:cNvPicPr>
            <a:picLocks noChangeAspect="1"/>
          </p:cNvPicPr>
          <p:nvPr/>
        </p:nvPicPr>
        <p:blipFill>
          <a:blip r:embed="rId2"/>
          <a:stretch>
            <a:fillRect/>
          </a:stretch>
        </p:blipFill>
        <p:spPr>
          <a:xfrm>
            <a:off x="1167552" y="3443288"/>
            <a:ext cx="10620375" cy="2733675"/>
          </a:xfrm>
          <a:prstGeom prst="rect">
            <a:avLst/>
          </a:prstGeom>
        </p:spPr>
      </p:pic>
      <p:sp>
        <p:nvSpPr>
          <p:cNvPr id="5" name="Footer Placeholder 4"/>
          <p:cNvSpPr>
            <a:spLocks noGrp="1"/>
          </p:cNvSpPr>
          <p:nvPr>
            <p:ph type="ftr" sz="quarter" idx="11"/>
          </p:nvPr>
        </p:nvSpPr>
        <p:spPr/>
        <p:txBody>
          <a:bodyPr/>
          <a:lstStyle/>
          <a:p>
            <a:r>
              <a:rPr lang="en-IN" smtClean="0"/>
              <a:t>Dr S.Prayla - CSE</a:t>
            </a:r>
            <a:endParaRPr lang="en-IN"/>
          </a:p>
        </p:txBody>
      </p:sp>
      <p:sp>
        <p:nvSpPr>
          <p:cNvPr id="6" name="Slide Number Placeholder 5"/>
          <p:cNvSpPr>
            <a:spLocks noGrp="1"/>
          </p:cNvSpPr>
          <p:nvPr>
            <p:ph type="sldNum" sz="quarter" idx="12"/>
          </p:nvPr>
        </p:nvSpPr>
        <p:spPr/>
        <p:txBody>
          <a:bodyPr/>
          <a:lstStyle/>
          <a:p>
            <a:fld id="{2D89D78A-259F-4224-AD1A-D32262DD3AAE}" type="slidenum">
              <a:rPr lang="en-IN" smtClean="0"/>
              <a:t>38</a:t>
            </a:fld>
            <a:endParaRPr lang="en-IN"/>
          </a:p>
        </p:txBody>
      </p:sp>
    </p:spTree>
    <p:extLst>
      <p:ext uri="{BB962C8B-B14F-4D97-AF65-F5344CB8AC3E}">
        <p14:creationId xmlns:p14="http://schemas.microsoft.com/office/powerpoint/2010/main" val="37490780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6009"/>
          </a:xfrm>
        </p:spPr>
        <p:txBody>
          <a:bodyPr>
            <a:normAutofit fontScale="90000"/>
          </a:bodyPr>
          <a:lstStyle/>
          <a:p>
            <a:pPr algn="ctr"/>
            <a:r>
              <a:rPr lang="en-IN" dirty="0">
                <a:latin typeface="Times New Roman" panose="02020603050405020304" pitchFamily="18" charset="0"/>
                <a:cs typeface="Times New Roman" panose="02020603050405020304" pitchFamily="18" charset="0"/>
              </a:rPr>
              <a:t>Classic problems of synchronization </a:t>
            </a:r>
          </a:p>
        </p:txBody>
      </p:sp>
      <p:sp>
        <p:nvSpPr>
          <p:cNvPr id="3" name="Content Placeholder 2"/>
          <p:cNvSpPr>
            <a:spLocks noGrp="1"/>
          </p:cNvSpPr>
          <p:nvPr>
            <p:ph idx="1"/>
          </p:nvPr>
        </p:nvSpPr>
        <p:spPr>
          <a:xfrm>
            <a:off x="838200" y="923278"/>
            <a:ext cx="10515600" cy="5253685"/>
          </a:xfrm>
        </p:spPr>
        <p:txBody>
          <a:bodyPr/>
          <a:lstStyle/>
          <a:p>
            <a:r>
              <a:rPr lang="en-US" dirty="0"/>
              <a:t>In the Operating System, there are a number of processes present in a particular state. </a:t>
            </a:r>
            <a:endParaRPr lang="en-US" dirty="0" smtClean="0"/>
          </a:p>
          <a:p>
            <a:r>
              <a:rPr lang="en-US" dirty="0" smtClean="0"/>
              <a:t>At </a:t>
            </a:r>
            <a:r>
              <a:rPr lang="en-US" dirty="0"/>
              <a:t>the same time, we have a limited amount of resources present, so those resources need to be shared among various processes. </a:t>
            </a:r>
            <a:endParaRPr lang="en-US" dirty="0" smtClean="0"/>
          </a:p>
          <a:p>
            <a:r>
              <a:rPr lang="en-US" dirty="0" smtClean="0"/>
              <a:t>Ensure </a:t>
            </a:r>
            <a:r>
              <a:rPr lang="en-US" dirty="0"/>
              <a:t>that no two processes are using the same resource at the same time because this may lead to data inconsistency. </a:t>
            </a:r>
            <a:endParaRPr lang="en-US" dirty="0" smtClean="0"/>
          </a:p>
          <a:p>
            <a:r>
              <a:rPr lang="en-US" dirty="0" smtClean="0"/>
              <a:t>So</a:t>
            </a:r>
            <a:r>
              <a:rPr lang="en-US" dirty="0"/>
              <a:t>, synchronization of process should be there in the Operating System</a:t>
            </a:r>
            <a:r>
              <a:rPr lang="en-US" dirty="0" smtClean="0"/>
              <a:t>.(race condition, critical section)</a:t>
            </a:r>
          </a:p>
          <a:p>
            <a:pPr marL="0" indent="0">
              <a:buNone/>
            </a:pPr>
            <a:r>
              <a:rPr lang="en-IN" b="1" dirty="0"/>
              <a:t>Race </a:t>
            </a:r>
            <a:r>
              <a:rPr lang="en-IN" b="1" dirty="0" smtClean="0"/>
              <a:t>Condition</a:t>
            </a:r>
          </a:p>
          <a:p>
            <a:pPr marL="0" indent="0">
              <a:buNone/>
            </a:pPr>
            <a:endParaRPr lang="en-IN" b="1" dirty="0"/>
          </a:p>
          <a:p>
            <a:endParaRPr lang="en-IN" dirty="0"/>
          </a:p>
        </p:txBody>
      </p:sp>
      <p:pic>
        <p:nvPicPr>
          <p:cNvPr id="4" name="Picture 3"/>
          <p:cNvPicPr>
            <a:picLocks noChangeAspect="1"/>
          </p:cNvPicPr>
          <p:nvPr/>
        </p:nvPicPr>
        <p:blipFill>
          <a:blip r:embed="rId2"/>
          <a:stretch>
            <a:fillRect/>
          </a:stretch>
        </p:blipFill>
        <p:spPr>
          <a:xfrm>
            <a:off x="4732213" y="4454970"/>
            <a:ext cx="4733925" cy="2333625"/>
          </a:xfrm>
          <a:prstGeom prst="rect">
            <a:avLst/>
          </a:prstGeom>
        </p:spPr>
      </p:pic>
      <p:sp>
        <p:nvSpPr>
          <p:cNvPr id="5" name="Footer Placeholder 4"/>
          <p:cNvSpPr>
            <a:spLocks noGrp="1"/>
          </p:cNvSpPr>
          <p:nvPr>
            <p:ph type="ftr" sz="quarter" idx="11"/>
          </p:nvPr>
        </p:nvSpPr>
        <p:spPr/>
        <p:txBody>
          <a:bodyPr/>
          <a:lstStyle/>
          <a:p>
            <a:r>
              <a:rPr lang="en-IN" smtClean="0"/>
              <a:t>Dr S.Prayla - CSE</a:t>
            </a:r>
            <a:endParaRPr lang="en-IN"/>
          </a:p>
        </p:txBody>
      </p:sp>
      <p:sp>
        <p:nvSpPr>
          <p:cNvPr id="6" name="Slide Number Placeholder 5"/>
          <p:cNvSpPr>
            <a:spLocks noGrp="1"/>
          </p:cNvSpPr>
          <p:nvPr>
            <p:ph type="sldNum" sz="quarter" idx="12"/>
          </p:nvPr>
        </p:nvSpPr>
        <p:spPr/>
        <p:txBody>
          <a:bodyPr/>
          <a:lstStyle/>
          <a:p>
            <a:fld id="{2D89D78A-259F-4224-AD1A-D32262DD3AAE}" type="slidenum">
              <a:rPr lang="en-IN" smtClean="0"/>
              <a:t>39</a:t>
            </a:fld>
            <a:endParaRPr lang="en-IN"/>
          </a:p>
        </p:txBody>
      </p:sp>
    </p:spTree>
    <p:extLst>
      <p:ext uri="{BB962C8B-B14F-4D97-AF65-F5344CB8AC3E}">
        <p14:creationId xmlns:p14="http://schemas.microsoft.com/office/powerpoint/2010/main" val="27606557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COOPERATING PROCESSES</a:t>
            </a:r>
            <a:endParaRPr lang="en-US" dirty="0"/>
          </a:p>
        </p:txBody>
      </p:sp>
      <p:sp>
        <p:nvSpPr>
          <p:cNvPr id="3" name="Content Placeholder 2"/>
          <p:cNvSpPr>
            <a:spLocks noGrp="1"/>
          </p:cNvSpPr>
          <p:nvPr>
            <p:ph idx="1"/>
          </p:nvPr>
        </p:nvSpPr>
        <p:spPr>
          <a:xfrm>
            <a:off x="838200" y="1320875"/>
            <a:ext cx="8939088" cy="5400600"/>
          </a:xfrm>
        </p:spPr>
        <p:txBody>
          <a:bodyPr>
            <a:normAutofit lnSpcReduction="10000"/>
          </a:bodyPr>
          <a:lstStyle/>
          <a:p>
            <a:pPr lvl="0"/>
            <a:r>
              <a:rPr lang="en-US" b="1" dirty="0"/>
              <a:t>INFORMATION SHARING:</a:t>
            </a:r>
            <a:endParaRPr lang="en-US" dirty="0"/>
          </a:p>
          <a:p>
            <a:pPr lvl="1" algn="just"/>
            <a:r>
              <a:rPr lang="en-US" dirty="0"/>
              <a:t>Since several users may be interested in the same piece of information (for instance, a shared file), we must provide an environment to allow concurrent access to such information.</a:t>
            </a:r>
          </a:p>
          <a:p>
            <a:pPr lvl="0" algn="just"/>
            <a:r>
              <a:rPr lang="en-US" b="1" dirty="0"/>
              <a:t>COMPUTATION SPEEDUP:</a:t>
            </a:r>
            <a:endParaRPr lang="en-US" dirty="0"/>
          </a:p>
          <a:p>
            <a:pPr lvl="1" algn="just"/>
            <a:r>
              <a:rPr lang="en-US" dirty="0"/>
              <a:t>If we want a particular task to run faster, we must break it into subtasks, each of which will be executing in parallel with the others.</a:t>
            </a:r>
          </a:p>
          <a:p>
            <a:pPr lvl="0" algn="just"/>
            <a:r>
              <a:rPr lang="en-US" b="1" dirty="0"/>
              <a:t>MODULARITY:</a:t>
            </a:r>
            <a:endParaRPr lang="en-US" dirty="0"/>
          </a:p>
          <a:p>
            <a:pPr lvl="1" algn="just"/>
            <a:r>
              <a:rPr lang="en-US" dirty="0"/>
              <a:t>We may want to construct the system in a modular fashion, dividing the system functions into separate processes or </a:t>
            </a:r>
            <a:r>
              <a:rPr lang="en-US" dirty="0" smtClean="0"/>
              <a:t>threads</a:t>
            </a:r>
          </a:p>
          <a:p>
            <a:pPr lvl="0" algn="just"/>
            <a:r>
              <a:rPr lang="en-US" b="1" dirty="0"/>
              <a:t>CONVENIENCE</a:t>
            </a:r>
          </a:p>
          <a:p>
            <a:pPr lvl="1" algn="just"/>
            <a:r>
              <a:rPr lang="en-US" dirty="0"/>
              <a:t>Even an individual user may work on many tasks at the same </a:t>
            </a:r>
            <a:r>
              <a:rPr lang="en-US" dirty="0" smtClean="0"/>
              <a:t>time</a:t>
            </a:r>
            <a:endParaRPr lang="en-US" dirty="0"/>
          </a:p>
        </p:txBody>
      </p:sp>
      <p:sp>
        <p:nvSpPr>
          <p:cNvPr id="4" name="Footer Placeholder 3"/>
          <p:cNvSpPr>
            <a:spLocks noGrp="1"/>
          </p:cNvSpPr>
          <p:nvPr>
            <p:ph type="ftr" sz="quarter" idx="11"/>
          </p:nvPr>
        </p:nvSpPr>
        <p:spPr/>
        <p:txBody>
          <a:bodyPr/>
          <a:lstStyle/>
          <a:p>
            <a:r>
              <a:rPr lang="en-US" smtClean="0"/>
              <a:t>Dr S.Prayla - CSE</a:t>
            </a:r>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a:t>
            </a:fld>
            <a:endParaRPr lang="en-US"/>
          </a:p>
        </p:txBody>
      </p:sp>
    </p:spTree>
    <p:extLst>
      <p:ext uri="{BB962C8B-B14F-4D97-AF65-F5344CB8AC3E}">
        <p14:creationId xmlns:p14="http://schemas.microsoft.com/office/powerpoint/2010/main" val="16223397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0397"/>
          </a:xfrm>
        </p:spPr>
        <p:txBody>
          <a:bodyPr>
            <a:normAutofit fontScale="90000"/>
          </a:bodyPr>
          <a:lstStyle/>
          <a:p>
            <a:pPr algn="ctr"/>
            <a:r>
              <a:rPr lang="en-IN" dirty="0"/>
              <a:t>Classic problems of synchronization </a:t>
            </a:r>
          </a:p>
        </p:txBody>
      </p:sp>
      <p:sp>
        <p:nvSpPr>
          <p:cNvPr id="3" name="Content Placeholder 2"/>
          <p:cNvSpPr>
            <a:spLocks noGrp="1"/>
          </p:cNvSpPr>
          <p:nvPr>
            <p:ph idx="1"/>
          </p:nvPr>
        </p:nvSpPr>
        <p:spPr>
          <a:xfrm>
            <a:off x="838200" y="1029810"/>
            <a:ext cx="10515600" cy="5147153"/>
          </a:xfrm>
        </p:spPr>
        <p:txBody>
          <a:bodyPr>
            <a:normAutofit fontScale="92500" lnSpcReduction="10000"/>
          </a:bodyPr>
          <a:lstStyle/>
          <a:p>
            <a:pPr marL="0" indent="0">
              <a:buNone/>
            </a:pPr>
            <a:r>
              <a:rPr lang="en-IN" dirty="0" smtClean="0"/>
              <a:t>Case 1</a:t>
            </a:r>
          </a:p>
          <a:p>
            <a:r>
              <a:rPr lang="en-US" dirty="0" smtClean="0"/>
              <a:t>Process </a:t>
            </a:r>
            <a:r>
              <a:rPr lang="en-US" dirty="0"/>
              <a:t>P1 will be executed fully (i.e. all the three instructions) and after that, the process P2 will be executed</a:t>
            </a:r>
            <a:r>
              <a:rPr lang="en-US" dirty="0" smtClean="0"/>
              <a:t>.</a:t>
            </a:r>
          </a:p>
          <a:p>
            <a:pPr marL="0" indent="0">
              <a:buNone/>
            </a:pPr>
            <a:r>
              <a:rPr lang="en-US" dirty="0" smtClean="0"/>
              <a:t>Case 2</a:t>
            </a:r>
            <a:r>
              <a:rPr lang="en-US" dirty="0"/>
              <a:t> </a:t>
            </a:r>
            <a:endParaRPr lang="en-US" dirty="0" smtClean="0"/>
          </a:p>
          <a:p>
            <a:pPr marL="0" indent="0">
              <a:buNone/>
            </a:pPr>
            <a:r>
              <a:rPr lang="en-US" dirty="0" smtClean="0"/>
              <a:t> </a:t>
            </a:r>
            <a:r>
              <a:rPr lang="en-US" dirty="0"/>
              <a:t>P1 starts executing. So, it reads the value of "a" from the memory and that value is 10(initial value of "a" is taken to be 10). Now, at this time, </a:t>
            </a:r>
            <a:r>
              <a:rPr lang="en-US" dirty="0">
                <a:solidFill>
                  <a:srgbClr val="FF0000"/>
                </a:solidFill>
              </a:rPr>
              <a:t>context switching </a:t>
            </a:r>
            <a:r>
              <a:rPr lang="en-US" dirty="0"/>
              <a:t>happens </a:t>
            </a:r>
            <a:r>
              <a:rPr lang="en-US" dirty="0" smtClean="0"/>
              <a:t>between </a:t>
            </a:r>
            <a:r>
              <a:rPr lang="en-US" dirty="0"/>
              <a:t>process P1 and </a:t>
            </a:r>
            <a:r>
              <a:rPr lang="en-US" dirty="0" smtClean="0"/>
              <a:t>P2</a:t>
            </a:r>
          </a:p>
          <a:p>
            <a:pPr marL="0" indent="0">
              <a:buNone/>
            </a:pPr>
            <a:endParaRPr lang="en-US" dirty="0"/>
          </a:p>
          <a:p>
            <a:pPr marL="0" indent="0">
              <a:buNone/>
            </a:pPr>
            <a:r>
              <a:rPr lang="en-US" dirty="0" smtClean="0"/>
              <a:t>the </a:t>
            </a:r>
            <a:r>
              <a:rPr lang="en-US" dirty="0"/>
              <a:t>execution of the process that is </a:t>
            </a:r>
            <a:r>
              <a:rPr lang="en-US" dirty="0">
                <a:solidFill>
                  <a:srgbClr val="FF0000"/>
                </a:solidFill>
              </a:rPr>
              <a:t>present in the running state is suspended by the kernel and another process that is present in the ready state</a:t>
            </a:r>
            <a:r>
              <a:rPr lang="en-US" dirty="0"/>
              <a:t> is executed by the CPU. </a:t>
            </a:r>
            <a:endParaRPr lang="en-US" dirty="0" smtClean="0"/>
          </a:p>
          <a:p>
            <a:pPr marL="0" indent="0">
              <a:buNone/>
            </a:pPr>
            <a:r>
              <a:rPr lang="en-US" dirty="0" smtClean="0"/>
              <a:t>Outcome </a:t>
            </a:r>
            <a:r>
              <a:rPr lang="en-US" dirty="0"/>
              <a:t>of the execution depends on the particular order in which the access takes </a:t>
            </a:r>
            <a:r>
              <a:rPr lang="en-US" dirty="0" smtClean="0"/>
              <a:t>place(race condition)</a:t>
            </a:r>
            <a:endParaRPr lang="en-IN" dirty="0"/>
          </a:p>
        </p:txBody>
      </p:sp>
      <p:cxnSp>
        <p:nvCxnSpPr>
          <p:cNvPr id="5" name="Straight Arrow Connector 4"/>
          <p:cNvCxnSpPr/>
          <p:nvPr/>
        </p:nvCxnSpPr>
        <p:spPr>
          <a:xfrm>
            <a:off x="1535837" y="3603386"/>
            <a:ext cx="1908000" cy="756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Footer Placeholder 3"/>
          <p:cNvSpPr>
            <a:spLocks noGrp="1"/>
          </p:cNvSpPr>
          <p:nvPr>
            <p:ph type="ftr" sz="quarter" idx="11"/>
          </p:nvPr>
        </p:nvSpPr>
        <p:spPr/>
        <p:txBody>
          <a:bodyPr/>
          <a:lstStyle/>
          <a:p>
            <a:r>
              <a:rPr lang="en-IN" smtClean="0"/>
              <a:t>Dr S.Prayla - CSE</a:t>
            </a:r>
            <a:endParaRPr lang="en-IN"/>
          </a:p>
        </p:txBody>
      </p:sp>
      <p:sp>
        <p:nvSpPr>
          <p:cNvPr id="6" name="Slide Number Placeholder 5"/>
          <p:cNvSpPr>
            <a:spLocks noGrp="1"/>
          </p:cNvSpPr>
          <p:nvPr>
            <p:ph type="sldNum" sz="quarter" idx="12"/>
          </p:nvPr>
        </p:nvSpPr>
        <p:spPr/>
        <p:txBody>
          <a:bodyPr/>
          <a:lstStyle/>
          <a:p>
            <a:fld id="{2D89D78A-259F-4224-AD1A-D32262DD3AAE}" type="slidenum">
              <a:rPr lang="en-IN" smtClean="0"/>
              <a:t>40</a:t>
            </a:fld>
            <a:endParaRPr lang="en-IN"/>
          </a:p>
        </p:txBody>
      </p:sp>
    </p:spTree>
    <p:extLst>
      <p:ext uri="{BB962C8B-B14F-4D97-AF65-F5344CB8AC3E}">
        <p14:creationId xmlns:p14="http://schemas.microsoft.com/office/powerpoint/2010/main" val="18734204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3865"/>
          </a:xfrm>
        </p:spPr>
        <p:txBody>
          <a:bodyPr>
            <a:normAutofit fontScale="90000"/>
          </a:bodyPr>
          <a:lstStyle/>
          <a:p>
            <a:pPr algn="ctr"/>
            <a:r>
              <a:rPr lang="en-IN" dirty="0" smtClean="0"/>
              <a:t>Reader Writer –Problem statement</a:t>
            </a:r>
            <a:endParaRPr lang="en-IN" dirty="0"/>
          </a:p>
        </p:txBody>
      </p:sp>
      <p:pic>
        <p:nvPicPr>
          <p:cNvPr id="4" name="Content Placeholder 3"/>
          <p:cNvPicPr>
            <a:picLocks noGrp="1" noChangeAspect="1"/>
          </p:cNvPicPr>
          <p:nvPr>
            <p:ph idx="1"/>
          </p:nvPr>
        </p:nvPicPr>
        <p:blipFill>
          <a:blip r:embed="rId2"/>
          <a:stretch>
            <a:fillRect/>
          </a:stretch>
        </p:blipFill>
        <p:spPr>
          <a:xfrm>
            <a:off x="634383" y="901346"/>
            <a:ext cx="10480459" cy="3486150"/>
          </a:xfrm>
          <a:prstGeom prst="rect">
            <a:avLst/>
          </a:prstGeom>
        </p:spPr>
      </p:pic>
      <p:sp>
        <p:nvSpPr>
          <p:cNvPr id="5" name="TextBox 4"/>
          <p:cNvSpPr txBox="1"/>
          <p:nvPr/>
        </p:nvSpPr>
        <p:spPr>
          <a:xfrm>
            <a:off x="838200" y="4545367"/>
            <a:ext cx="10276642" cy="769441"/>
          </a:xfrm>
          <a:prstGeom prst="rect">
            <a:avLst/>
          </a:prstGeom>
          <a:noFill/>
        </p:spPr>
        <p:txBody>
          <a:bodyPr wrap="square" rtlCol="0">
            <a:spAutoFit/>
          </a:bodyPr>
          <a:lstStyle/>
          <a:p>
            <a:r>
              <a:rPr lang="en-IN" sz="4400" dirty="0" smtClean="0">
                <a:solidFill>
                  <a:srgbClr val="FF0000"/>
                </a:solidFill>
                <a:latin typeface="Times New Roman" panose="02020603050405020304" pitchFamily="18" charset="0"/>
                <a:cs typeface="Times New Roman" panose="02020603050405020304" pitchFamily="18" charset="0"/>
              </a:rPr>
              <a:t>Solution is …..using semaphore</a:t>
            </a:r>
            <a:endParaRPr lang="en-IN" sz="4400" dirty="0">
              <a:solidFill>
                <a:srgbClr val="FF0000"/>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IN" smtClean="0"/>
              <a:t>Dr S.Prayla - CSE</a:t>
            </a:r>
            <a:endParaRPr lang="en-IN"/>
          </a:p>
        </p:txBody>
      </p:sp>
      <p:sp>
        <p:nvSpPr>
          <p:cNvPr id="6" name="Slide Number Placeholder 5"/>
          <p:cNvSpPr>
            <a:spLocks noGrp="1"/>
          </p:cNvSpPr>
          <p:nvPr>
            <p:ph type="sldNum" sz="quarter" idx="12"/>
          </p:nvPr>
        </p:nvSpPr>
        <p:spPr/>
        <p:txBody>
          <a:bodyPr/>
          <a:lstStyle/>
          <a:p>
            <a:fld id="{2D89D78A-259F-4224-AD1A-D32262DD3AAE}" type="slidenum">
              <a:rPr lang="en-IN" smtClean="0"/>
              <a:t>41</a:t>
            </a:fld>
            <a:endParaRPr lang="en-IN"/>
          </a:p>
        </p:txBody>
      </p:sp>
    </p:spTree>
    <p:extLst>
      <p:ext uri="{BB962C8B-B14F-4D97-AF65-F5344CB8AC3E}">
        <p14:creationId xmlns:p14="http://schemas.microsoft.com/office/powerpoint/2010/main" val="35953321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5208" y="396258"/>
            <a:ext cx="11372295" cy="6279749"/>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4" name="Slide Number Placeholder 3"/>
          <p:cNvSpPr>
            <a:spLocks noGrp="1"/>
          </p:cNvSpPr>
          <p:nvPr>
            <p:ph type="sldNum" sz="quarter" idx="12"/>
          </p:nvPr>
        </p:nvSpPr>
        <p:spPr/>
        <p:txBody>
          <a:bodyPr/>
          <a:lstStyle/>
          <a:p>
            <a:fld id="{2D89D78A-259F-4224-AD1A-D32262DD3AAE}" type="slidenum">
              <a:rPr lang="en-IN" smtClean="0"/>
              <a:t>42</a:t>
            </a:fld>
            <a:endParaRPr lang="en-IN"/>
          </a:p>
        </p:txBody>
      </p:sp>
    </p:spTree>
    <p:extLst>
      <p:ext uri="{BB962C8B-B14F-4D97-AF65-F5344CB8AC3E}">
        <p14:creationId xmlns:p14="http://schemas.microsoft.com/office/powerpoint/2010/main" val="34857294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71852" y="523413"/>
            <a:ext cx="8948692" cy="6223616"/>
          </a:xfrm>
          <a:prstGeom prst="rect">
            <a:avLst/>
          </a:prstGeom>
        </p:spPr>
      </p:pic>
      <p:sp>
        <p:nvSpPr>
          <p:cNvPr id="2" name="Footer Placeholder 1"/>
          <p:cNvSpPr>
            <a:spLocks noGrp="1"/>
          </p:cNvSpPr>
          <p:nvPr>
            <p:ph type="ftr" sz="quarter" idx="11"/>
          </p:nvPr>
        </p:nvSpPr>
        <p:spPr/>
        <p:txBody>
          <a:bodyPr/>
          <a:lstStyle/>
          <a:p>
            <a:r>
              <a:rPr lang="en-IN" smtClean="0"/>
              <a:t>Dr S.Prayla - CSE</a:t>
            </a:r>
            <a:endParaRPr lang="en-IN"/>
          </a:p>
        </p:txBody>
      </p:sp>
      <p:sp>
        <p:nvSpPr>
          <p:cNvPr id="4" name="Slide Number Placeholder 3"/>
          <p:cNvSpPr>
            <a:spLocks noGrp="1"/>
          </p:cNvSpPr>
          <p:nvPr>
            <p:ph type="sldNum" sz="quarter" idx="12"/>
          </p:nvPr>
        </p:nvSpPr>
        <p:spPr/>
        <p:txBody>
          <a:bodyPr/>
          <a:lstStyle/>
          <a:p>
            <a:fld id="{2D89D78A-259F-4224-AD1A-D32262DD3AAE}" type="slidenum">
              <a:rPr lang="en-IN" smtClean="0"/>
              <a:t>43</a:t>
            </a:fld>
            <a:endParaRPr lang="en-IN"/>
          </a:p>
        </p:txBody>
      </p:sp>
    </p:spTree>
    <p:extLst>
      <p:ext uri="{BB962C8B-B14F-4D97-AF65-F5344CB8AC3E}">
        <p14:creationId xmlns:p14="http://schemas.microsoft.com/office/powerpoint/2010/main" val="29643527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0616" y="858823"/>
            <a:ext cx="10271465" cy="5619750"/>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4" name="Slide Number Placeholder 3"/>
          <p:cNvSpPr>
            <a:spLocks noGrp="1"/>
          </p:cNvSpPr>
          <p:nvPr>
            <p:ph type="sldNum" sz="quarter" idx="12"/>
          </p:nvPr>
        </p:nvSpPr>
        <p:spPr/>
        <p:txBody>
          <a:bodyPr/>
          <a:lstStyle/>
          <a:p>
            <a:fld id="{2D89D78A-259F-4224-AD1A-D32262DD3AAE}" type="slidenum">
              <a:rPr lang="en-IN" smtClean="0"/>
              <a:t>44</a:t>
            </a:fld>
            <a:endParaRPr lang="en-IN"/>
          </a:p>
        </p:txBody>
      </p:sp>
    </p:spTree>
    <p:extLst>
      <p:ext uri="{BB962C8B-B14F-4D97-AF65-F5344CB8AC3E}">
        <p14:creationId xmlns:p14="http://schemas.microsoft.com/office/powerpoint/2010/main" val="20212130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89477"/>
          </a:xfrm>
        </p:spPr>
        <p:txBody>
          <a:bodyPr>
            <a:normAutofit fontScale="90000"/>
          </a:bodyPr>
          <a:lstStyle/>
          <a:p>
            <a:pPr algn="ctr"/>
            <a:r>
              <a:rPr lang="en-IN" dirty="0" smtClean="0"/>
              <a:t>Structure of Reader –Writer Process</a:t>
            </a:r>
            <a:endParaRPr lang="en-IN" dirty="0"/>
          </a:p>
        </p:txBody>
      </p:sp>
      <p:pic>
        <p:nvPicPr>
          <p:cNvPr id="4" name="Content Placeholder 3"/>
          <p:cNvPicPr>
            <a:picLocks noGrp="1" noChangeAspect="1"/>
          </p:cNvPicPr>
          <p:nvPr>
            <p:ph idx="1"/>
          </p:nvPr>
        </p:nvPicPr>
        <p:blipFill>
          <a:blip r:embed="rId2"/>
          <a:stretch>
            <a:fillRect/>
          </a:stretch>
        </p:blipFill>
        <p:spPr>
          <a:xfrm>
            <a:off x="0" y="1278384"/>
            <a:ext cx="5816584" cy="5262563"/>
          </a:xfrm>
          <a:prstGeom prst="rect">
            <a:avLst/>
          </a:prstGeom>
        </p:spPr>
      </p:pic>
      <p:pic>
        <p:nvPicPr>
          <p:cNvPr id="5" name="Picture 4"/>
          <p:cNvPicPr>
            <a:picLocks noChangeAspect="1"/>
          </p:cNvPicPr>
          <p:nvPr/>
        </p:nvPicPr>
        <p:blipFill>
          <a:blip r:embed="rId3"/>
          <a:stretch>
            <a:fillRect/>
          </a:stretch>
        </p:blipFill>
        <p:spPr>
          <a:xfrm>
            <a:off x="6275495" y="1242873"/>
            <a:ext cx="5078305" cy="5438775"/>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6" name="Slide Number Placeholder 5"/>
          <p:cNvSpPr>
            <a:spLocks noGrp="1"/>
          </p:cNvSpPr>
          <p:nvPr>
            <p:ph type="sldNum" sz="quarter" idx="12"/>
          </p:nvPr>
        </p:nvSpPr>
        <p:spPr/>
        <p:txBody>
          <a:bodyPr/>
          <a:lstStyle/>
          <a:p>
            <a:fld id="{2D89D78A-259F-4224-AD1A-D32262DD3AAE}" type="slidenum">
              <a:rPr lang="en-IN" smtClean="0"/>
              <a:t>45</a:t>
            </a:fld>
            <a:endParaRPr lang="en-IN"/>
          </a:p>
        </p:txBody>
      </p:sp>
    </p:spTree>
    <p:extLst>
      <p:ext uri="{BB962C8B-B14F-4D97-AF65-F5344CB8AC3E}">
        <p14:creationId xmlns:p14="http://schemas.microsoft.com/office/powerpoint/2010/main" val="21044267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3663"/>
          </a:xfrm>
        </p:spPr>
        <p:txBody>
          <a:bodyPr>
            <a:normAutofit fontScale="90000"/>
          </a:bodyPr>
          <a:lstStyle/>
          <a:p>
            <a:pPr algn="ctr"/>
            <a:r>
              <a:rPr lang="en-IN" dirty="0" smtClean="0"/>
              <a:t>Dining philosopher</a:t>
            </a:r>
            <a:endParaRPr lang="en-IN" dirty="0"/>
          </a:p>
        </p:txBody>
      </p:sp>
      <p:pic>
        <p:nvPicPr>
          <p:cNvPr id="4" name="Content Placeholder 3"/>
          <p:cNvPicPr>
            <a:picLocks noGrp="1" noChangeAspect="1"/>
          </p:cNvPicPr>
          <p:nvPr>
            <p:ph idx="1"/>
          </p:nvPr>
        </p:nvPicPr>
        <p:blipFill>
          <a:blip r:embed="rId2"/>
          <a:stretch>
            <a:fillRect/>
          </a:stretch>
        </p:blipFill>
        <p:spPr>
          <a:xfrm>
            <a:off x="923279" y="958788"/>
            <a:ext cx="9623394" cy="752475"/>
          </a:xfrm>
          <a:prstGeom prst="rect">
            <a:avLst/>
          </a:prstGeom>
        </p:spPr>
      </p:pic>
      <p:pic>
        <p:nvPicPr>
          <p:cNvPr id="5" name="Picture 4"/>
          <p:cNvPicPr>
            <a:picLocks noChangeAspect="1"/>
          </p:cNvPicPr>
          <p:nvPr/>
        </p:nvPicPr>
        <p:blipFill>
          <a:blip r:embed="rId3"/>
          <a:stretch>
            <a:fillRect/>
          </a:stretch>
        </p:blipFill>
        <p:spPr>
          <a:xfrm>
            <a:off x="923279" y="1874067"/>
            <a:ext cx="9623394" cy="3305175"/>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6" name="Slide Number Placeholder 5"/>
          <p:cNvSpPr>
            <a:spLocks noGrp="1"/>
          </p:cNvSpPr>
          <p:nvPr>
            <p:ph type="sldNum" sz="quarter" idx="12"/>
          </p:nvPr>
        </p:nvSpPr>
        <p:spPr/>
        <p:txBody>
          <a:bodyPr/>
          <a:lstStyle/>
          <a:p>
            <a:fld id="{2D89D78A-259F-4224-AD1A-D32262DD3AAE}" type="slidenum">
              <a:rPr lang="en-IN" smtClean="0"/>
              <a:t>46</a:t>
            </a:fld>
            <a:endParaRPr lang="en-IN"/>
          </a:p>
        </p:txBody>
      </p:sp>
    </p:spTree>
    <p:extLst>
      <p:ext uri="{BB962C8B-B14F-4D97-AF65-F5344CB8AC3E}">
        <p14:creationId xmlns:p14="http://schemas.microsoft.com/office/powerpoint/2010/main" val="40765760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3491" y="577048"/>
            <a:ext cx="8611340" cy="5513033"/>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4" name="Slide Number Placeholder 3"/>
          <p:cNvSpPr>
            <a:spLocks noGrp="1"/>
          </p:cNvSpPr>
          <p:nvPr>
            <p:ph type="sldNum" sz="quarter" idx="12"/>
          </p:nvPr>
        </p:nvSpPr>
        <p:spPr/>
        <p:txBody>
          <a:bodyPr/>
          <a:lstStyle/>
          <a:p>
            <a:fld id="{2D89D78A-259F-4224-AD1A-D32262DD3AAE}" type="slidenum">
              <a:rPr lang="en-IN" smtClean="0"/>
              <a:t>47</a:t>
            </a:fld>
            <a:endParaRPr lang="en-IN"/>
          </a:p>
        </p:txBody>
      </p:sp>
    </p:spTree>
    <p:extLst>
      <p:ext uri="{BB962C8B-B14F-4D97-AF65-F5344CB8AC3E}">
        <p14:creationId xmlns:p14="http://schemas.microsoft.com/office/powerpoint/2010/main" val="42066116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27333"/>
          </a:xfrm>
        </p:spPr>
        <p:txBody>
          <a:bodyPr>
            <a:normAutofit fontScale="90000"/>
          </a:bodyPr>
          <a:lstStyle/>
          <a:p>
            <a:pPr algn="ctr"/>
            <a:r>
              <a:rPr lang="en-IN" dirty="0" smtClean="0">
                <a:latin typeface="Times New Roman" panose="02020603050405020304" pitchFamily="18" charset="0"/>
                <a:cs typeface="Times New Roman" panose="02020603050405020304" pitchFamily="18" charset="0"/>
              </a:rPr>
              <a:t>Explanation</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507830" y="1275244"/>
            <a:ext cx="5476875" cy="3762375"/>
          </a:xfrm>
          <a:prstGeom prst="rect">
            <a:avLst/>
          </a:prstGeom>
        </p:spPr>
      </p:pic>
      <p:sp>
        <p:nvSpPr>
          <p:cNvPr id="5" name="Rectangle 4"/>
          <p:cNvSpPr/>
          <p:nvPr/>
        </p:nvSpPr>
        <p:spPr>
          <a:xfrm>
            <a:off x="5480481" y="1275244"/>
            <a:ext cx="6096000" cy="1200329"/>
          </a:xfrm>
          <a:prstGeom prst="rect">
            <a:avLst/>
          </a:prstGeom>
        </p:spPr>
        <p:txBody>
          <a:bodyPr>
            <a:spAutoFit/>
          </a:bodyPr>
          <a:lstStyle/>
          <a:p>
            <a:r>
              <a:rPr lang="en-US" dirty="0"/>
              <a:t>At any instant, a philosopher is either eating or thinking. When a philosopher wants to eat, he uses two chopsticks - one from their left and one from their right. When a philosopher wants to think, he keeps down both chopsticks at their original place.</a:t>
            </a:r>
            <a:endParaRPr lang="en-IN" dirty="0"/>
          </a:p>
        </p:txBody>
      </p:sp>
      <p:sp>
        <p:nvSpPr>
          <p:cNvPr id="6" name="Rectangle 5"/>
          <p:cNvSpPr/>
          <p:nvPr/>
        </p:nvSpPr>
        <p:spPr>
          <a:xfrm>
            <a:off x="5480481" y="2855469"/>
            <a:ext cx="6096000" cy="1200329"/>
          </a:xfrm>
          <a:prstGeom prst="rect">
            <a:avLst/>
          </a:prstGeom>
        </p:spPr>
        <p:txBody>
          <a:bodyPr>
            <a:spAutoFit/>
          </a:bodyPr>
          <a:lstStyle/>
          <a:p>
            <a:r>
              <a:rPr lang="en-US" dirty="0"/>
              <a:t>From the problem statement, it is clear that a philosopher can think for an indefinite amount of time. But when a philosopher starts eating, he has to stop at some point of time. The philosopher is in an endless cycle of thinking and eating.</a:t>
            </a:r>
            <a:endParaRPr lang="en-IN" dirty="0"/>
          </a:p>
        </p:txBody>
      </p:sp>
      <p:sp>
        <p:nvSpPr>
          <p:cNvPr id="3" name="Footer Placeholder 2"/>
          <p:cNvSpPr>
            <a:spLocks noGrp="1"/>
          </p:cNvSpPr>
          <p:nvPr>
            <p:ph type="ftr" sz="quarter" idx="11"/>
          </p:nvPr>
        </p:nvSpPr>
        <p:spPr/>
        <p:txBody>
          <a:bodyPr/>
          <a:lstStyle/>
          <a:p>
            <a:r>
              <a:rPr lang="en-IN" smtClean="0"/>
              <a:t>Dr S.Prayla - CSE</a:t>
            </a:r>
            <a:endParaRPr lang="en-IN"/>
          </a:p>
        </p:txBody>
      </p:sp>
      <p:sp>
        <p:nvSpPr>
          <p:cNvPr id="7" name="Slide Number Placeholder 6"/>
          <p:cNvSpPr>
            <a:spLocks noGrp="1"/>
          </p:cNvSpPr>
          <p:nvPr>
            <p:ph type="sldNum" sz="quarter" idx="12"/>
          </p:nvPr>
        </p:nvSpPr>
        <p:spPr/>
        <p:txBody>
          <a:bodyPr/>
          <a:lstStyle/>
          <a:p>
            <a:fld id="{2D89D78A-259F-4224-AD1A-D32262DD3AAE}" type="slidenum">
              <a:rPr lang="en-IN" smtClean="0"/>
              <a:t>48</a:t>
            </a:fld>
            <a:endParaRPr lang="en-IN"/>
          </a:p>
        </p:txBody>
      </p:sp>
    </p:spTree>
    <p:extLst>
      <p:ext uri="{BB962C8B-B14F-4D97-AF65-F5344CB8AC3E}">
        <p14:creationId xmlns:p14="http://schemas.microsoft.com/office/powerpoint/2010/main" val="377267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3562"/>
          </a:xfrm>
        </p:spPr>
        <p:txBody>
          <a:bodyPr>
            <a:normAutofit fontScale="90000"/>
          </a:bodyPr>
          <a:lstStyle/>
          <a:p>
            <a:pPr algn="ctr"/>
            <a:r>
              <a:rPr lang="en-IN" dirty="0" smtClean="0"/>
              <a:t>Solution with semaphore</a:t>
            </a:r>
            <a:endParaRPr lang="en-IN" dirty="0"/>
          </a:p>
        </p:txBody>
      </p:sp>
      <p:pic>
        <p:nvPicPr>
          <p:cNvPr id="4" name="Content Placeholder 3"/>
          <p:cNvPicPr>
            <a:picLocks noGrp="1" noChangeAspect="1"/>
          </p:cNvPicPr>
          <p:nvPr>
            <p:ph idx="1"/>
          </p:nvPr>
        </p:nvPicPr>
        <p:blipFill>
          <a:blip r:embed="rId2"/>
          <a:stretch>
            <a:fillRect/>
          </a:stretch>
        </p:blipFill>
        <p:spPr>
          <a:xfrm>
            <a:off x="660646" y="1154096"/>
            <a:ext cx="10144125" cy="1890945"/>
          </a:xfrm>
          <a:prstGeom prst="rect">
            <a:avLst/>
          </a:prstGeom>
        </p:spPr>
      </p:pic>
      <p:sp>
        <p:nvSpPr>
          <p:cNvPr id="5" name="Rectangle 4"/>
          <p:cNvSpPr/>
          <p:nvPr/>
        </p:nvSpPr>
        <p:spPr>
          <a:xfrm>
            <a:off x="660646" y="3306803"/>
            <a:ext cx="10036946" cy="1754326"/>
          </a:xfrm>
          <a:prstGeom prst="rect">
            <a:avLst/>
          </a:prstGeom>
        </p:spPr>
        <p:txBody>
          <a:bodyPr wrap="square">
            <a:spAutoFit/>
          </a:bodyPr>
          <a:lstStyle/>
          <a:p>
            <a:r>
              <a:rPr lang="en-US" dirty="0"/>
              <a:t>When a philosopher wants to eat the </a:t>
            </a:r>
            <a:r>
              <a:rPr lang="en-US" dirty="0" smtClean="0"/>
              <a:t>rice </a:t>
            </a:r>
            <a:r>
              <a:rPr lang="en-US" smtClean="0"/>
              <a:t>or spaghetti </a:t>
            </a:r>
            <a:r>
              <a:rPr lang="en-US" dirty="0" smtClean="0"/>
              <a:t>, </a:t>
            </a:r>
            <a:r>
              <a:rPr lang="en-US" dirty="0"/>
              <a:t>he will wait for the chopstick at his left and picks up that chopstick. Then he waits for the right chopstick to be available, and then picks it too. After eating, he puts both the chopsticks down.</a:t>
            </a:r>
          </a:p>
          <a:p>
            <a:endParaRPr lang="en-US" dirty="0"/>
          </a:p>
          <a:p>
            <a:r>
              <a:rPr lang="en-US" dirty="0"/>
              <a:t>But if all five philosophers are hungry simultaneously, and each of them pickup one chopstick, then a </a:t>
            </a:r>
            <a:r>
              <a:rPr lang="en-US" b="1" dirty="0">
                <a:solidFill>
                  <a:srgbClr val="FF0000"/>
                </a:solidFill>
              </a:rPr>
              <a:t>deadlock situation </a:t>
            </a:r>
            <a:r>
              <a:rPr lang="en-US" dirty="0"/>
              <a:t>occurs because they will be waiting for another chopstick forever. </a:t>
            </a:r>
            <a:endParaRPr lang="en-IN" dirty="0"/>
          </a:p>
        </p:txBody>
      </p:sp>
      <p:sp>
        <p:nvSpPr>
          <p:cNvPr id="6" name="Rectangle 5"/>
          <p:cNvSpPr/>
          <p:nvPr/>
        </p:nvSpPr>
        <p:spPr>
          <a:xfrm>
            <a:off x="731666" y="5257371"/>
            <a:ext cx="9699595" cy="1477328"/>
          </a:xfrm>
          <a:prstGeom prst="rect">
            <a:avLst/>
          </a:prstGeom>
        </p:spPr>
        <p:txBody>
          <a:bodyPr wrap="square">
            <a:spAutoFit/>
          </a:bodyPr>
          <a:lstStyle/>
          <a:p>
            <a:r>
              <a:rPr lang="en-US" dirty="0"/>
              <a:t>A philosopher must be allowed to pick up the chopsticks only if both the left and right chopsticks are available</a:t>
            </a:r>
            <a:r>
              <a:rPr lang="en-US" dirty="0" smtClean="0"/>
              <a:t>.</a:t>
            </a:r>
          </a:p>
          <a:p>
            <a:r>
              <a:rPr lang="en-US" dirty="0"/>
              <a:t>Allow at most four philosophers to be sitting simultaneously at the table </a:t>
            </a:r>
            <a:endParaRPr lang="en-US" dirty="0" smtClean="0"/>
          </a:p>
          <a:p>
            <a:r>
              <a:rPr lang="en-US" dirty="0"/>
              <a:t>Use an asymmetric solution; that is, an odd philosopher picks up first her left chopstick and then her right chopstick whereas an even philosopher picks up her right chopstick and then her left chopstick.</a:t>
            </a:r>
            <a:endParaRPr lang="en-IN" dirty="0"/>
          </a:p>
        </p:txBody>
      </p:sp>
      <p:cxnSp>
        <p:nvCxnSpPr>
          <p:cNvPr id="8" name="Straight Arrow Connector 7"/>
          <p:cNvCxnSpPr/>
          <p:nvPr/>
        </p:nvCxnSpPr>
        <p:spPr>
          <a:xfrm>
            <a:off x="1198485" y="4980373"/>
            <a:ext cx="44389" cy="949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en-IN" smtClean="0"/>
              <a:t>Dr S.Prayla - CSE</a:t>
            </a:r>
            <a:endParaRPr lang="en-IN"/>
          </a:p>
        </p:txBody>
      </p:sp>
      <p:sp>
        <p:nvSpPr>
          <p:cNvPr id="7" name="Slide Number Placeholder 6"/>
          <p:cNvSpPr>
            <a:spLocks noGrp="1"/>
          </p:cNvSpPr>
          <p:nvPr>
            <p:ph type="sldNum" sz="quarter" idx="12"/>
          </p:nvPr>
        </p:nvSpPr>
        <p:spPr/>
        <p:txBody>
          <a:bodyPr/>
          <a:lstStyle/>
          <a:p>
            <a:fld id="{2D89D78A-259F-4224-AD1A-D32262DD3AAE}" type="slidenum">
              <a:rPr lang="en-IN" smtClean="0"/>
              <a:t>49</a:t>
            </a:fld>
            <a:endParaRPr lang="en-IN"/>
          </a:p>
        </p:txBody>
      </p:sp>
    </p:spTree>
    <p:extLst>
      <p:ext uri="{BB962C8B-B14F-4D97-AF65-F5344CB8AC3E}">
        <p14:creationId xmlns:p14="http://schemas.microsoft.com/office/powerpoint/2010/main" val="1643683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91954"/>
            <a:ext cx="10515600" cy="5085009"/>
          </a:xfrm>
        </p:spPr>
        <p:txBody>
          <a:bodyPr/>
          <a:lstStyle/>
          <a:p>
            <a:r>
              <a:rPr lang="en-US" b="1" dirty="0"/>
              <a:t>A cooperating process is one that can affect or be affected by other process executing in the system </a:t>
            </a:r>
            <a:endParaRPr lang="en-US" b="1" dirty="0" smtClean="0"/>
          </a:p>
          <a:p>
            <a:pPr marL="0" indent="0">
              <a:buNone/>
            </a:pPr>
            <a:r>
              <a:rPr lang="en-US" b="1" dirty="0" smtClean="0"/>
              <a:t>Cooperating </a:t>
            </a:r>
            <a:r>
              <a:rPr lang="en-US" b="1" dirty="0"/>
              <a:t>process </a:t>
            </a:r>
            <a:endParaRPr lang="en-US" dirty="0"/>
          </a:p>
          <a:p>
            <a:r>
              <a:rPr lang="en-US" b="1" dirty="0"/>
              <a:t>Directly share a logical address data space (i.e. code &amp; data)</a:t>
            </a:r>
            <a:r>
              <a:rPr lang="en-US" dirty="0"/>
              <a:t> - This may result in data inconsistency. It is implemented on threads.</a:t>
            </a:r>
          </a:p>
          <a:p>
            <a:r>
              <a:rPr lang="en-US" b="1" dirty="0"/>
              <a:t>Share data only through files/ messages</a:t>
            </a:r>
            <a:r>
              <a:rPr lang="en-US" dirty="0"/>
              <a:t> - So we will deal with various to order....orderly execution of cooperating process so that data consistency is maintained.</a:t>
            </a:r>
          </a:p>
          <a:p>
            <a:endParaRPr lang="en-IN" dirty="0"/>
          </a:p>
        </p:txBody>
      </p:sp>
      <p:sp>
        <p:nvSpPr>
          <p:cNvPr id="4" name="Title 1"/>
          <p:cNvSpPr>
            <a:spLocks noGrp="1"/>
          </p:cNvSpPr>
          <p:nvPr>
            <p:ph type="title"/>
          </p:nvPr>
        </p:nvSpPr>
        <p:spPr>
          <a:xfrm>
            <a:off x="838200" y="365126"/>
            <a:ext cx="10515600" cy="726828"/>
          </a:xfrm>
        </p:spPr>
        <p:txBody>
          <a:bodyPr/>
          <a:lstStyle/>
          <a:p>
            <a:pPr algn="ctr"/>
            <a:r>
              <a:rPr lang="en-US" b="1" dirty="0">
                <a:solidFill>
                  <a:srgbClr val="FF0000"/>
                </a:solidFill>
              </a:rPr>
              <a:t>COOPERATING PROCESSES</a:t>
            </a:r>
            <a:endParaRPr lang="en-US" dirty="0"/>
          </a:p>
        </p:txBody>
      </p:sp>
      <p:sp>
        <p:nvSpPr>
          <p:cNvPr id="2" name="Footer Placeholder 1"/>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5</a:t>
            </a:fld>
            <a:endParaRPr lang="en-IN"/>
          </a:p>
        </p:txBody>
      </p:sp>
    </p:spTree>
    <p:extLst>
      <p:ext uri="{BB962C8B-B14F-4D97-AF65-F5344CB8AC3E}">
        <p14:creationId xmlns:p14="http://schemas.microsoft.com/office/powerpoint/2010/main" val="39431431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0498"/>
          </a:xfrm>
        </p:spPr>
        <p:txBody>
          <a:bodyPr>
            <a:normAutofit fontScale="90000"/>
          </a:bodyPr>
          <a:lstStyle/>
          <a:p>
            <a:pPr algn="ctr"/>
            <a:r>
              <a:rPr lang="en-IN" dirty="0" smtClean="0"/>
              <a:t>Problems in semaphore</a:t>
            </a:r>
            <a:endParaRPr lang="en-IN" dirty="0"/>
          </a:p>
        </p:txBody>
      </p:sp>
      <p:sp>
        <p:nvSpPr>
          <p:cNvPr id="3" name="Content Placeholder 2"/>
          <p:cNvSpPr>
            <a:spLocks noGrp="1"/>
          </p:cNvSpPr>
          <p:nvPr>
            <p:ph idx="1"/>
          </p:nvPr>
        </p:nvSpPr>
        <p:spPr>
          <a:xfrm>
            <a:off x="447582" y="727970"/>
            <a:ext cx="11501762" cy="5448994"/>
          </a:xfrm>
        </p:spPr>
        <p:txBody>
          <a:bodyPr>
            <a:normAutofit fontScale="77500" lnSpcReduction="20000"/>
          </a:bodyPr>
          <a:lstStyle/>
          <a:p>
            <a:r>
              <a:rPr lang="en-US" dirty="0"/>
              <a:t>Although semaphores provide a convenient and effective mechanism for process synchronization, using them incorrectly can </a:t>
            </a:r>
            <a:r>
              <a:rPr lang="en-US" dirty="0" smtClean="0"/>
              <a:t>result in </a:t>
            </a:r>
            <a:r>
              <a:rPr lang="en-US" b="1" i="1" dirty="0" smtClean="0">
                <a:solidFill>
                  <a:srgbClr val="FF0000"/>
                </a:solidFill>
              </a:rPr>
              <a:t>timing </a:t>
            </a:r>
            <a:r>
              <a:rPr lang="en-US" b="1" i="1" dirty="0">
                <a:solidFill>
                  <a:srgbClr val="FF0000"/>
                </a:solidFill>
              </a:rPr>
              <a:t>errors that are difficult to detect</a:t>
            </a:r>
            <a:r>
              <a:rPr lang="en-US" dirty="0"/>
              <a:t> since these errors happen only if some particular </a:t>
            </a:r>
            <a:r>
              <a:rPr lang="en-US" dirty="0" smtClean="0"/>
              <a:t>execution </a:t>
            </a:r>
            <a:r>
              <a:rPr lang="en-US" dirty="0"/>
              <a:t>sequences take place </a:t>
            </a:r>
            <a:r>
              <a:rPr lang="en-US" dirty="0" smtClean="0"/>
              <a:t>and these </a:t>
            </a:r>
            <a:r>
              <a:rPr lang="en-US" dirty="0"/>
              <a:t>sequences do not always occur. </a:t>
            </a:r>
            <a:endParaRPr lang="en-US" dirty="0" smtClean="0"/>
          </a:p>
          <a:p>
            <a:pPr marL="0" indent="0">
              <a:buNone/>
            </a:pPr>
            <a:endParaRPr lang="en-US" dirty="0" smtClean="0"/>
          </a:p>
          <a:p>
            <a:pPr marL="0" indent="0">
              <a:buNone/>
            </a:pPr>
            <a:r>
              <a:rPr lang="en-US" dirty="0" smtClean="0"/>
              <a:t>Case 1</a:t>
            </a:r>
          </a:p>
          <a:p>
            <a:pPr marL="0" indent="0">
              <a:buNone/>
            </a:pPr>
            <a:r>
              <a:rPr lang="en-US" dirty="0"/>
              <a:t>Suppose that a process interchanges the order in which the wait () and signal () operations on the semaphore </a:t>
            </a:r>
            <a:r>
              <a:rPr lang="en-US" dirty="0" err="1"/>
              <a:t>mutex</a:t>
            </a:r>
            <a:r>
              <a:rPr lang="en-US" dirty="0"/>
              <a:t> are executed. </a:t>
            </a:r>
            <a:endParaRPr lang="en-US" dirty="0" smtClean="0"/>
          </a:p>
          <a:p>
            <a:pPr marL="0" indent="0">
              <a:buNone/>
            </a:pPr>
            <a:endParaRPr lang="en-US" i="1" dirty="0" smtClean="0">
              <a:solidFill>
                <a:srgbClr val="FF0000"/>
              </a:solidFill>
            </a:endParaRPr>
          </a:p>
          <a:p>
            <a:pPr marL="0" indent="0">
              <a:buNone/>
            </a:pPr>
            <a:r>
              <a:rPr lang="en-US" i="1" dirty="0" smtClean="0">
                <a:solidFill>
                  <a:srgbClr val="FF0000"/>
                </a:solidFill>
              </a:rPr>
              <a:t>Signal </a:t>
            </a:r>
            <a:r>
              <a:rPr lang="en-US" i="1" dirty="0">
                <a:solidFill>
                  <a:srgbClr val="FF0000"/>
                </a:solidFill>
              </a:rPr>
              <a:t>(</a:t>
            </a:r>
            <a:r>
              <a:rPr lang="en-US" i="1" dirty="0" err="1">
                <a:solidFill>
                  <a:srgbClr val="FF0000"/>
                </a:solidFill>
              </a:rPr>
              <a:t>mutex</a:t>
            </a:r>
            <a:r>
              <a:rPr lang="en-US" i="1" dirty="0">
                <a:solidFill>
                  <a:srgbClr val="FF0000"/>
                </a:solidFill>
              </a:rPr>
              <a:t>); ……. </a:t>
            </a:r>
            <a:endParaRPr lang="en-US" i="1" dirty="0" smtClean="0">
              <a:solidFill>
                <a:srgbClr val="FF0000"/>
              </a:solidFill>
            </a:endParaRPr>
          </a:p>
          <a:p>
            <a:pPr marL="0" indent="0">
              <a:buNone/>
            </a:pPr>
            <a:r>
              <a:rPr lang="en-US" i="1" dirty="0" smtClean="0">
                <a:solidFill>
                  <a:srgbClr val="FF0000"/>
                </a:solidFill>
              </a:rPr>
              <a:t>Critical </a:t>
            </a:r>
            <a:r>
              <a:rPr lang="en-US" i="1" dirty="0">
                <a:solidFill>
                  <a:srgbClr val="FF0000"/>
                </a:solidFill>
              </a:rPr>
              <a:t>section …….. </a:t>
            </a:r>
            <a:endParaRPr lang="en-US" i="1" dirty="0" smtClean="0">
              <a:solidFill>
                <a:srgbClr val="FF0000"/>
              </a:solidFill>
            </a:endParaRPr>
          </a:p>
          <a:p>
            <a:pPr marL="0" indent="0">
              <a:buNone/>
            </a:pPr>
            <a:r>
              <a:rPr lang="en-US" i="1" dirty="0" smtClean="0">
                <a:solidFill>
                  <a:srgbClr val="FF0000"/>
                </a:solidFill>
              </a:rPr>
              <a:t>Wait </a:t>
            </a:r>
            <a:r>
              <a:rPr lang="en-US" i="1" dirty="0">
                <a:solidFill>
                  <a:srgbClr val="FF0000"/>
                </a:solidFill>
              </a:rPr>
              <a:t>(</a:t>
            </a:r>
            <a:r>
              <a:rPr lang="en-US" i="1" dirty="0" err="1">
                <a:solidFill>
                  <a:srgbClr val="FF0000"/>
                </a:solidFill>
              </a:rPr>
              <a:t>mutex</a:t>
            </a:r>
            <a:r>
              <a:rPr lang="en-US" i="1" dirty="0">
                <a:solidFill>
                  <a:srgbClr val="FF0000"/>
                </a:solidFill>
              </a:rPr>
              <a:t>); </a:t>
            </a:r>
            <a:endParaRPr lang="en-US" i="1" dirty="0" smtClean="0">
              <a:solidFill>
                <a:srgbClr val="FF0000"/>
              </a:solidFill>
            </a:endParaRPr>
          </a:p>
          <a:p>
            <a:pPr marL="0" indent="0">
              <a:buNone/>
            </a:pPr>
            <a:endParaRPr lang="en-US" dirty="0"/>
          </a:p>
          <a:p>
            <a:pPr marL="0" indent="0">
              <a:buNone/>
            </a:pPr>
            <a:endParaRPr lang="en-US" dirty="0" smtClean="0"/>
          </a:p>
          <a:p>
            <a:pPr marL="0" indent="0">
              <a:buNone/>
            </a:pPr>
            <a:r>
              <a:rPr lang="en-US" dirty="0" smtClean="0"/>
              <a:t>Here </a:t>
            </a:r>
            <a:r>
              <a:rPr lang="en-US" dirty="0"/>
              <a:t>several processes may be executing in their critical sections simultaneously, violating the mutual exclusion requirement. </a:t>
            </a:r>
            <a:endParaRPr lang="en-IN" dirty="0"/>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50</a:t>
            </a:fld>
            <a:endParaRPr lang="en-IN"/>
          </a:p>
        </p:txBody>
      </p:sp>
    </p:spTree>
    <p:extLst>
      <p:ext uri="{BB962C8B-B14F-4D97-AF65-F5344CB8AC3E}">
        <p14:creationId xmlns:p14="http://schemas.microsoft.com/office/powerpoint/2010/main" val="8959919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53966"/>
          </a:xfrm>
        </p:spPr>
        <p:txBody>
          <a:bodyPr>
            <a:normAutofit fontScale="90000"/>
          </a:bodyPr>
          <a:lstStyle/>
          <a:p>
            <a:pPr algn="ctr"/>
            <a:r>
              <a:rPr lang="en-IN" dirty="0"/>
              <a:t>Problems in semaphore</a:t>
            </a:r>
          </a:p>
        </p:txBody>
      </p:sp>
      <p:sp>
        <p:nvSpPr>
          <p:cNvPr id="3" name="Content Placeholder 2"/>
          <p:cNvSpPr>
            <a:spLocks noGrp="1"/>
          </p:cNvSpPr>
          <p:nvPr>
            <p:ph idx="1"/>
          </p:nvPr>
        </p:nvSpPr>
        <p:spPr>
          <a:xfrm>
            <a:off x="838200" y="914400"/>
            <a:ext cx="10515600" cy="5262563"/>
          </a:xfrm>
        </p:spPr>
        <p:txBody>
          <a:bodyPr/>
          <a:lstStyle/>
          <a:p>
            <a:pPr marL="0" indent="0">
              <a:buNone/>
            </a:pPr>
            <a:r>
              <a:rPr lang="en-US" dirty="0" smtClean="0"/>
              <a:t>Case 2</a:t>
            </a:r>
          </a:p>
          <a:p>
            <a:r>
              <a:rPr lang="en-US" dirty="0" smtClean="0"/>
              <a:t>Suppose </a:t>
            </a:r>
            <a:r>
              <a:rPr lang="en-US" dirty="0"/>
              <a:t>that a process replaces signal (</a:t>
            </a:r>
            <a:r>
              <a:rPr lang="en-US" dirty="0" err="1"/>
              <a:t>mutex</a:t>
            </a:r>
            <a:r>
              <a:rPr lang="en-US" dirty="0"/>
              <a:t>) with wait (</a:t>
            </a:r>
            <a:r>
              <a:rPr lang="en-US" dirty="0" err="1"/>
              <a:t>mutex</a:t>
            </a:r>
            <a:r>
              <a:rPr lang="en-US" dirty="0"/>
              <a:t>) that is it executes </a:t>
            </a:r>
            <a:endParaRPr lang="en-US" dirty="0" smtClean="0"/>
          </a:p>
          <a:p>
            <a:r>
              <a:rPr lang="en-US" dirty="0" smtClean="0"/>
              <a:t>Wait(</a:t>
            </a:r>
            <a:r>
              <a:rPr lang="en-US" dirty="0" err="1" smtClean="0"/>
              <a:t>mutex</a:t>
            </a:r>
            <a:r>
              <a:rPr lang="en-US" dirty="0"/>
              <a:t>); …… </a:t>
            </a:r>
            <a:endParaRPr lang="en-US" dirty="0" smtClean="0"/>
          </a:p>
          <a:p>
            <a:r>
              <a:rPr lang="en-US" dirty="0" smtClean="0"/>
              <a:t>Critical </a:t>
            </a:r>
            <a:r>
              <a:rPr lang="en-US" dirty="0"/>
              <a:t>section ……. </a:t>
            </a:r>
            <a:endParaRPr lang="en-US" dirty="0" smtClean="0"/>
          </a:p>
          <a:p>
            <a:r>
              <a:rPr lang="en-US" dirty="0" smtClean="0"/>
              <a:t>Wait(</a:t>
            </a:r>
            <a:r>
              <a:rPr lang="en-US" dirty="0" err="1" smtClean="0"/>
              <a:t>mutex</a:t>
            </a:r>
            <a:r>
              <a:rPr lang="en-US" dirty="0"/>
              <a:t>); </a:t>
            </a:r>
            <a:endParaRPr lang="en-US" dirty="0" smtClean="0"/>
          </a:p>
          <a:p>
            <a:r>
              <a:rPr lang="en-US" dirty="0" smtClean="0"/>
              <a:t>Here </a:t>
            </a:r>
            <a:r>
              <a:rPr lang="en-US" dirty="0"/>
              <a:t>a </a:t>
            </a:r>
            <a:r>
              <a:rPr lang="en-US" b="1" i="1" dirty="0">
                <a:solidFill>
                  <a:srgbClr val="FF0000"/>
                </a:solidFill>
              </a:rPr>
              <a:t>deadlock</a:t>
            </a:r>
            <a:r>
              <a:rPr lang="en-US" dirty="0"/>
              <a:t> will occur. </a:t>
            </a:r>
            <a:endParaRPr lang="en-US" dirty="0" smtClean="0"/>
          </a:p>
          <a:p>
            <a:pPr marL="0" indent="0">
              <a:buNone/>
            </a:pPr>
            <a:r>
              <a:rPr lang="en-US" dirty="0" smtClean="0"/>
              <a:t>Case 3:</a:t>
            </a:r>
          </a:p>
          <a:p>
            <a:pPr marL="0" indent="0">
              <a:buNone/>
            </a:pPr>
            <a:r>
              <a:rPr lang="en-US" dirty="0"/>
              <a:t>Suppose that a process omits the wait(</a:t>
            </a:r>
            <a:r>
              <a:rPr lang="en-US" dirty="0" err="1"/>
              <a:t>mutex</a:t>
            </a:r>
            <a:r>
              <a:rPr lang="en-US" dirty="0"/>
              <a:t>), or the signal(</a:t>
            </a:r>
            <a:r>
              <a:rPr lang="en-US" dirty="0" err="1"/>
              <a:t>mutex</a:t>
            </a:r>
            <a:r>
              <a:rPr lang="en-US" dirty="0"/>
              <a:t>) or both. Here, either mutual exclusion is violated or a dead lock will </a:t>
            </a:r>
            <a:r>
              <a:rPr lang="en-US" dirty="0" smtClean="0"/>
              <a:t>occur</a:t>
            </a:r>
            <a:endParaRPr lang="en-IN" dirty="0"/>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51</a:t>
            </a:fld>
            <a:endParaRPr lang="en-IN"/>
          </a:p>
        </p:txBody>
      </p:sp>
    </p:spTree>
    <p:extLst>
      <p:ext uri="{BB962C8B-B14F-4D97-AF65-F5344CB8AC3E}">
        <p14:creationId xmlns:p14="http://schemas.microsoft.com/office/powerpoint/2010/main" val="15767520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3663"/>
          </a:xfrm>
        </p:spPr>
        <p:txBody>
          <a:bodyPr>
            <a:normAutofit fontScale="90000"/>
          </a:bodyPr>
          <a:lstStyle/>
          <a:p>
            <a:r>
              <a:rPr lang="en-IN" dirty="0"/>
              <a:t>Monitor  - high level synchronization </a:t>
            </a:r>
          </a:p>
        </p:txBody>
      </p:sp>
      <p:sp>
        <p:nvSpPr>
          <p:cNvPr id="3" name="Content Placeholder 2"/>
          <p:cNvSpPr>
            <a:spLocks noGrp="1"/>
          </p:cNvSpPr>
          <p:nvPr>
            <p:ph idx="1"/>
          </p:nvPr>
        </p:nvSpPr>
        <p:spPr>
          <a:xfrm>
            <a:off x="722790" y="973368"/>
            <a:ext cx="10515600" cy="5631618"/>
          </a:xfrm>
        </p:spPr>
        <p:txBody>
          <a:bodyPr/>
          <a:lstStyle/>
          <a:p>
            <a:pPr algn="just"/>
            <a:r>
              <a:rPr lang="en-US" dirty="0" smtClean="0"/>
              <a:t>Presents </a:t>
            </a:r>
            <a:r>
              <a:rPr lang="en-US" dirty="0"/>
              <a:t>a set of </a:t>
            </a:r>
            <a:r>
              <a:rPr lang="en-US" b="1" i="1" u="sng" dirty="0">
                <a:solidFill>
                  <a:srgbClr val="00B050"/>
                </a:solidFill>
              </a:rPr>
              <a:t>programmer defined operations </a:t>
            </a:r>
            <a:r>
              <a:rPr lang="en-US" dirty="0"/>
              <a:t>that are provided mutual exclusion within the monitor</a:t>
            </a:r>
            <a:r>
              <a:rPr lang="en-US" dirty="0" smtClean="0"/>
              <a:t>.</a:t>
            </a:r>
          </a:p>
          <a:p>
            <a:pPr algn="just"/>
            <a:r>
              <a:rPr lang="en-US" dirty="0" smtClean="0"/>
              <a:t> </a:t>
            </a:r>
            <a:r>
              <a:rPr lang="en-US" dirty="0"/>
              <a:t>The monitor type also contains the declaration of variables whose values define the state of an instance of that type, along with the bodies of the procedures or functions that operate on those variables. </a:t>
            </a:r>
            <a:endParaRPr lang="en-US" dirty="0" smtClean="0"/>
          </a:p>
          <a:p>
            <a:pPr algn="just"/>
            <a:r>
              <a:rPr lang="en-US" dirty="0" smtClean="0"/>
              <a:t>The </a:t>
            </a:r>
            <a:r>
              <a:rPr lang="en-US" dirty="0"/>
              <a:t>representation of a monitor type cannot be used directly by the various processes. </a:t>
            </a:r>
            <a:endParaRPr lang="en-US" dirty="0" smtClean="0"/>
          </a:p>
          <a:p>
            <a:pPr algn="just"/>
            <a:r>
              <a:rPr lang="en-US" dirty="0" smtClean="0"/>
              <a:t>Thus</a:t>
            </a:r>
            <a:r>
              <a:rPr lang="en-US" dirty="0"/>
              <a:t>, a procedure defined within a monitor can access only those variables declared locally within the monitor and its formal parameters. </a:t>
            </a:r>
            <a:endParaRPr lang="en-US" dirty="0" smtClean="0"/>
          </a:p>
          <a:p>
            <a:pPr algn="just"/>
            <a:r>
              <a:rPr lang="en-US" dirty="0" smtClean="0"/>
              <a:t>The </a:t>
            </a:r>
            <a:r>
              <a:rPr lang="en-US" dirty="0"/>
              <a:t>local variables of a monitor can be accessed by only the local procedures. </a:t>
            </a:r>
            <a:endParaRPr lang="en-IN" dirty="0"/>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52</a:t>
            </a:fld>
            <a:endParaRPr lang="en-IN"/>
          </a:p>
        </p:txBody>
      </p:sp>
    </p:spTree>
    <p:extLst>
      <p:ext uri="{BB962C8B-B14F-4D97-AF65-F5344CB8AC3E}">
        <p14:creationId xmlns:p14="http://schemas.microsoft.com/office/powerpoint/2010/main" val="8845745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58153"/>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156005" y="1275449"/>
            <a:ext cx="6164895" cy="2533650"/>
          </a:xfrm>
          <a:prstGeom prst="rect">
            <a:avLst/>
          </a:prstGeom>
        </p:spPr>
      </p:pic>
      <p:sp>
        <p:nvSpPr>
          <p:cNvPr id="5" name="Rectangle 4"/>
          <p:cNvSpPr/>
          <p:nvPr/>
        </p:nvSpPr>
        <p:spPr>
          <a:xfrm>
            <a:off x="5480481" y="1275449"/>
            <a:ext cx="6096000" cy="4801314"/>
          </a:xfrm>
          <a:prstGeom prst="rect">
            <a:avLst/>
          </a:prstGeom>
        </p:spPr>
        <p:txBody>
          <a:bodyPr>
            <a:spAutoFit/>
          </a:bodyPr>
          <a:lstStyle/>
          <a:p>
            <a:pPr algn="just"/>
            <a:r>
              <a:rPr lang="en-US" dirty="0" smtClean="0">
                <a:latin typeface="Times New Roman" panose="02020603050405020304" pitchFamily="18" charset="0"/>
                <a:cs typeface="Times New Roman" panose="02020603050405020304" pitchFamily="18" charset="0"/>
              </a:rPr>
              <a:t>Ensures </a:t>
            </a:r>
            <a:r>
              <a:rPr lang="en-US" dirty="0">
                <a:latin typeface="Times New Roman" panose="02020603050405020304" pitchFamily="18" charset="0"/>
                <a:cs typeface="Times New Roman" panose="02020603050405020304" pitchFamily="18" charset="0"/>
              </a:rPr>
              <a:t>that only one process at a time can be active within the monitor. But this monitor construct </a:t>
            </a:r>
            <a:r>
              <a:rPr lang="en-US" dirty="0">
                <a:solidFill>
                  <a:srgbClr val="FF0000"/>
                </a:solidFill>
                <a:latin typeface="Times New Roman" panose="02020603050405020304" pitchFamily="18" charset="0"/>
                <a:cs typeface="Times New Roman" panose="02020603050405020304" pitchFamily="18" charset="0"/>
              </a:rPr>
              <a:t>is </a:t>
            </a:r>
            <a:r>
              <a:rPr lang="en-US" dirty="0" smtClean="0">
                <a:solidFill>
                  <a:srgbClr val="FF0000"/>
                </a:solidFill>
                <a:latin typeface="Times New Roman" panose="02020603050405020304" pitchFamily="18" charset="0"/>
                <a:cs typeface="Times New Roman" panose="02020603050405020304" pitchFamily="18" charset="0"/>
              </a:rPr>
              <a:t>not powerful </a:t>
            </a:r>
            <a:r>
              <a:rPr lang="en-US" dirty="0">
                <a:solidFill>
                  <a:srgbClr val="FF0000"/>
                </a:solidFill>
                <a:latin typeface="Times New Roman" panose="02020603050405020304" pitchFamily="18" charset="0"/>
                <a:cs typeface="Times New Roman" panose="02020603050405020304" pitchFamily="18" charset="0"/>
              </a:rPr>
              <a:t>for modeling some synchronization schemes</a:t>
            </a:r>
            <a:r>
              <a:rPr lang="en-US" dirty="0" smtClean="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 To make more </a:t>
            </a:r>
            <a:r>
              <a:rPr lang="en-US" dirty="0" err="1" smtClean="0">
                <a:latin typeface="Times New Roman" panose="02020603050405020304" pitchFamily="18" charset="0"/>
                <a:cs typeface="Times New Roman" panose="02020603050405020304" pitchFamily="18" charset="0"/>
              </a:rPr>
              <a:t>powerful..we</a:t>
            </a:r>
            <a:r>
              <a:rPr lang="en-US" dirty="0" smtClean="0">
                <a:latin typeface="Times New Roman" panose="02020603050405020304" pitchFamily="18" charset="0"/>
                <a:cs typeface="Times New Roman" panose="02020603050405020304" pitchFamily="18" charset="0"/>
              </a:rPr>
              <a:t> use condition construct</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only operations that can be invoked on a condition variable are wait() </a:t>
            </a:r>
            <a:r>
              <a:rPr lang="en-US" dirty="0" smtClean="0">
                <a:latin typeface="Times New Roman" panose="02020603050405020304" pitchFamily="18" charset="0"/>
                <a:cs typeface="Times New Roman" panose="02020603050405020304" pitchFamily="18" charset="0"/>
              </a:rPr>
              <a:t>and signal</a:t>
            </a:r>
            <a:r>
              <a:rPr lang="en-US" dirty="0">
                <a:latin typeface="Times New Roman" panose="02020603050405020304" pitchFamily="18" charset="0"/>
                <a:cs typeface="Times New Roman" panose="02020603050405020304" pitchFamily="18" charset="0"/>
              </a:rPr>
              <a:t>(). The operation </a:t>
            </a:r>
            <a:r>
              <a:rPr lang="en-US" dirty="0" err="1">
                <a:latin typeface="Times New Roman" panose="02020603050405020304" pitchFamily="18" charset="0"/>
                <a:cs typeface="Times New Roman" panose="02020603050405020304" pitchFamily="18" charset="0"/>
              </a:rPr>
              <a:t>x.wait</a:t>
            </a:r>
            <a:r>
              <a:rPr lang="en-US" dirty="0">
                <a:latin typeface="Times New Roman" panose="02020603050405020304" pitchFamily="18" charset="0"/>
                <a:cs typeface="Times New Roman" panose="02020603050405020304" pitchFamily="18" charset="0"/>
              </a:rPr>
              <a:t>() means that the process invoking this operation is suspended until another process invokes </a:t>
            </a:r>
            <a:r>
              <a:rPr lang="en-US" dirty="0" err="1">
                <a:latin typeface="Times New Roman" panose="02020603050405020304" pitchFamily="18" charset="0"/>
                <a:cs typeface="Times New Roman" panose="02020603050405020304" pitchFamily="18" charset="0"/>
              </a:rPr>
              <a:t>x.signal</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x.signal</a:t>
            </a:r>
            <a:r>
              <a:rPr lang="en-US" dirty="0">
                <a:latin typeface="Times New Roman" panose="02020603050405020304" pitchFamily="18" charset="0"/>
                <a:cs typeface="Times New Roman" panose="02020603050405020304" pitchFamily="18" charset="0"/>
              </a:rPr>
              <a:t>() operation resumes exactly one suspended process.</a:t>
            </a:r>
          </a:p>
          <a:p>
            <a:pPr algn="just"/>
            <a:r>
              <a:rPr lang="en-US" dirty="0">
                <a:latin typeface="Times New Roman" panose="02020603050405020304" pitchFamily="18" charset="0"/>
                <a:cs typeface="Times New Roman" panose="02020603050405020304" pitchFamily="18" charset="0"/>
              </a:rPr>
              <a:t>When </a:t>
            </a:r>
            <a:r>
              <a:rPr lang="en-US" dirty="0" err="1">
                <a:latin typeface="Times New Roman" panose="02020603050405020304" pitchFamily="18" charset="0"/>
                <a:cs typeface="Times New Roman" panose="02020603050405020304" pitchFamily="18" charset="0"/>
              </a:rPr>
              <a:t>x.signal</a:t>
            </a:r>
            <a:r>
              <a:rPr lang="en-US" dirty="0">
                <a:latin typeface="Times New Roman" panose="02020603050405020304" pitchFamily="18" charset="0"/>
                <a:cs typeface="Times New Roman" panose="02020603050405020304" pitchFamily="18" charset="0"/>
              </a:rPr>
              <a:t>() operation is invoked by a process P, there is a suspended process Q associated with condition x</a:t>
            </a:r>
            <a:r>
              <a:rPr lang="en-US" dirty="0" smtClean="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If suspended</a:t>
            </a:r>
          </a:p>
          <a:p>
            <a:pPr algn="just"/>
            <a:r>
              <a:rPr lang="en-US" dirty="0">
                <a:latin typeface="Times New Roman" panose="02020603050405020304" pitchFamily="18" charset="0"/>
                <a:cs typeface="Times New Roman" panose="02020603050405020304" pitchFamily="18" charset="0"/>
              </a:rPr>
              <a:t>process Q is allowed to resume its execution, the signaling process P must wait</a:t>
            </a:r>
            <a:r>
              <a:rPr lang="en-US" dirty="0" smtClean="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Otherwise, both P and Q would be </a:t>
            </a:r>
            <a:r>
              <a:rPr lang="en-US" dirty="0" smtClean="0">
                <a:latin typeface="Times New Roman" panose="02020603050405020304" pitchFamily="18" charset="0"/>
                <a:cs typeface="Times New Roman" panose="02020603050405020304" pitchFamily="18" charset="0"/>
              </a:rPr>
              <a:t>active simultaneously </a:t>
            </a:r>
            <a:r>
              <a:rPr lang="en-US" dirty="0">
                <a:latin typeface="Times New Roman" panose="02020603050405020304" pitchFamily="18" charset="0"/>
                <a:cs typeface="Times New Roman" panose="02020603050405020304" pitchFamily="18" charset="0"/>
              </a:rPr>
              <a:t>within the monitor </a:t>
            </a:r>
            <a:endParaRPr lang="en-IN"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r>
              <a:rPr lang="en-IN" smtClean="0"/>
              <a:t>Dr S.Prayla - CSE</a:t>
            </a:r>
            <a:endParaRPr lang="en-IN"/>
          </a:p>
        </p:txBody>
      </p:sp>
      <p:sp>
        <p:nvSpPr>
          <p:cNvPr id="6" name="Slide Number Placeholder 5"/>
          <p:cNvSpPr>
            <a:spLocks noGrp="1"/>
          </p:cNvSpPr>
          <p:nvPr>
            <p:ph type="sldNum" sz="quarter" idx="12"/>
          </p:nvPr>
        </p:nvSpPr>
        <p:spPr/>
        <p:txBody>
          <a:bodyPr/>
          <a:lstStyle/>
          <a:p>
            <a:fld id="{2D89D78A-259F-4224-AD1A-D32262DD3AAE}" type="slidenum">
              <a:rPr lang="en-IN" smtClean="0"/>
              <a:t>53</a:t>
            </a:fld>
            <a:endParaRPr lang="en-IN"/>
          </a:p>
        </p:txBody>
      </p:sp>
    </p:spTree>
    <p:extLst>
      <p:ext uri="{BB962C8B-B14F-4D97-AF65-F5344CB8AC3E}">
        <p14:creationId xmlns:p14="http://schemas.microsoft.com/office/powerpoint/2010/main" val="14330421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84122" y="1838517"/>
            <a:ext cx="10166736" cy="1076325"/>
          </a:xfrm>
          <a:prstGeom prst="rect">
            <a:avLst/>
          </a:prstGeom>
        </p:spPr>
      </p:pic>
      <p:sp>
        <p:nvSpPr>
          <p:cNvPr id="2" name="Footer Placeholder 1"/>
          <p:cNvSpPr>
            <a:spLocks noGrp="1"/>
          </p:cNvSpPr>
          <p:nvPr>
            <p:ph type="ftr" sz="quarter" idx="11"/>
          </p:nvPr>
        </p:nvSpPr>
        <p:spPr/>
        <p:txBody>
          <a:bodyPr/>
          <a:lstStyle/>
          <a:p>
            <a:r>
              <a:rPr lang="en-IN" smtClean="0"/>
              <a:t>Dr S.Prayla - CSE</a:t>
            </a:r>
            <a:endParaRPr lang="en-IN"/>
          </a:p>
        </p:txBody>
      </p:sp>
      <p:sp>
        <p:nvSpPr>
          <p:cNvPr id="3" name="Slide Number Placeholder 2"/>
          <p:cNvSpPr>
            <a:spLocks noGrp="1"/>
          </p:cNvSpPr>
          <p:nvPr>
            <p:ph type="sldNum" sz="quarter" idx="12"/>
          </p:nvPr>
        </p:nvSpPr>
        <p:spPr/>
        <p:txBody>
          <a:bodyPr/>
          <a:lstStyle/>
          <a:p>
            <a:fld id="{2D89D78A-259F-4224-AD1A-D32262DD3AAE}" type="slidenum">
              <a:rPr lang="en-IN" smtClean="0"/>
              <a:t>54</a:t>
            </a:fld>
            <a:endParaRPr lang="en-IN"/>
          </a:p>
        </p:txBody>
      </p:sp>
    </p:spTree>
    <p:extLst>
      <p:ext uri="{BB962C8B-B14F-4D97-AF65-F5344CB8AC3E}">
        <p14:creationId xmlns:p14="http://schemas.microsoft.com/office/powerpoint/2010/main" val="21104682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42743"/>
          </a:xfrm>
        </p:spPr>
        <p:txBody>
          <a:bodyPr>
            <a:normAutofit fontScale="90000"/>
          </a:bodyPr>
          <a:lstStyle/>
          <a:p>
            <a:r>
              <a:rPr lang="en-US" dirty="0"/>
              <a:t>Dining Philosophers Solution using Monitors </a:t>
            </a:r>
            <a:endParaRPr lang="en-IN" dirty="0"/>
          </a:p>
        </p:txBody>
      </p:sp>
      <p:sp>
        <p:nvSpPr>
          <p:cNvPr id="3" name="Content Placeholder 2"/>
          <p:cNvSpPr>
            <a:spLocks noGrp="1"/>
          </p:cNvSpPr>
          <p:nvPr>
            <p:ph idx="1"/>
          </p:nvPr>
        </p:nvSpPr>
        <p:spPr>
          <a:xfrm>
            <a:off x="838200" y="807868"/>
            <a:ext cx="10515600" cy="5369095"/>
          </a:xfrm>
        </p:spPr>
        <p:txBody>
          <a:bodyPr/>
          <a:lstStyle/>
          <a:p>
            <a:pPr algn="just"/>
            <a:r>
              <a:rPr lang="en-US" dirty="0" smtClean="0"/>
              <a:t>Solution </a:t>
            </a:r>
            <a:r>
              <a:rPr lang="en-US" dirty="0"/>
              <a:t>imposes the restriction that a philosopher may pick up her chopsticks only if both of them are available. </a:t>
            </a:r>
            <a:endParaRPr lang="en-US" dirty="0" smtClean="0"/>
          </a:p>
          <a:p>
            <a:pPr algn="just"/>
            <a:r>
              <a:rPr lang="en-US" dirty="0" smtClean="0"/>
              <a:t>Three states of philosopher: </a:t>
            </a:r>
            <a:r>
              <a:rPr lang="en-US" dirty="0" err="1" smtClean="0"/>
              <a:t>Hungry,Eating,Thinking</a:t>
            </a:r>
            <a:endParaRPr lang="en-US" dirty="0" smtClean="0"/>
          </a:p>
          <a:p>
            <a:pPr algn="just"/>
            <a:r>
              <a:rPr lang="en-US" b="1" dirty="0">
                <a:solidFill>
                  <a:srgbClr val="FF0000"/>
                </a:solidFill>
              </a:rPr>
              <a:t>THINKING</a:t>
            </a:r>
            <a:r>
              <a:rPr lang="en-US" b="1" dirty="0"/>
              <a:t> – </a:t>
            </a:r>
            <a:r>
              <a:rPr lang="en-US" dirty="0"/>
              <a:t>When philosopher doesn’t want to gain access to either fork</a:t>
            </a:r>
            <a:r>
              <a:rPr lang="en-US" dirty="0" smtClean="0"/>
              <a:t>.</a:t>
            </a:r>
          </a:p>
          <a:p>
            <a:pPr algn="just" fontAlgn="base"/>
            <a:r>
              <a:rPr lang="en-US" b="1" dirty="0">
                <a:solidFill>
                  <a:srgbClr val="FF0000"/>
                </a:solidFill>
              </a:rPr>
              <a:t>HUNGRY</a:t>
            </a:r>
            <a:r>
              <a:rPr lang="en-US" b="1" dirty="0"/>
              <a:t> – </a:t>
            </a:r>
            <a:r>
              <a:rPr lang="en-US" dirty="0"/>
              <a:t>When philosopher wants to enter the critical section.</a:t>
            </a:r>
          </a:p>
          <a:p>
            <a:pPr algn="just" fontAlgn="base"/>
            <a:r>
              <a:rPr lang="en-US" b="1" dirty="0">
                <a:solidFill>
                  <a:srgbClr val="FF0000"/>
                </a:solidFill>
              </a:rPr>
              <a:t>EATING</a:t>
            </a:r>
            <a:r>
              <a:rPr lang="en-US" b="1" dirty="0"/>
              <a:t> – </a:t>
            </a:r>
            <a:r>
              <a:rPr lang="en-US" dirty="0"/>
              <a:t>When philosopher has got both the forks, i.e., he has entered the section.</a:t>
            </a:r>
          </a:p>
          <a:p>
            <a:pPr algn="just" fontAlgn="base"/>
            <a:r>
              <a:rPr lang="en-US" dirty="0"/>
              <a:t>Philosopher </a:t>
            </a:r>
            <a:r>
              <a:rPr lang="en-US" dirty="0" err="1"/>
              <a:t>i</a:t>
            </a:r>
            <a:r>
              <a:rPr lang="en-US" dirty="0"/>
              <a:t> can set the variable state[</a:t>
            </a:r>
            <a:r>
              <a:rPr lang="en-US" dirty="0" err="1"/>
              <a:t>i</a:t>
            </a:r>
            <a:r>
              <a:rPr lang="en-US" dirty="0"/>
              <a:t>] = EATING only if her two neighbors are not eating</a:t>
            </a:r>
            <a:br>
              <a:rPr lang="en-US" dirty="0"/>
            </a:br>
            <a:r>
              <a:rPr lang="en-US" dirty="0"/>
              <a:t>(state[(i+4) % 5] != EATING) and (state[(i+1) % 5] != EATING).</a:t>
            </a:r>
          </a:p>
          <a:p>
            <a:endParaRPr lang="en-IN" dirty="0"/>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55</a:t>
            </a:fld>
            <a:endParaRPr lang="en-IN"/>
          </a:p>
        </p:txBody>
      </p:sp>
    </p:spTree>
    <p:extLst>
      <p:ext uri="{BB962C8B-B14F-4D97-AF65-F5344CB8AC3E}">
        <p14:creationId xmlns:p14="http://schemas.microsoft.com/office/powerpoint/2010/main" val="21084113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3068" y="130483"/>
            <a:ext cx="7286625" cy="4324350"/>
          </a:xfrm>
          <a:prstGeom prst="rect">
            <a:avLst/>
          </a:prstGeom>
        </p:spPr>
      </p:pic>
      <p:pic>
        <p:nvPicPr>
          <p:cNvPr id="3" name="Picture 2"/>
          <p:cNvPicPr>
            <a:picLocks noChangeAspect="1"/>
          </p:cNvPicPr>
          <p:nvPr/>
        </p:nvPicPr>
        <p:blipFill>
          <a:blip r:embed="rId3"/>
          <a:stretch>
            <a:fillRect/>
          </a:stretch>
        </p:blipFill>
        <p:spPr>
          <a:xfrm>
            <a:off x="393068" y="4454833"/>
            <a:ext cx="7286625" cy="2743200"/>
          </a:xfrm>
          <a:prstGeom prst="rect">
            <a:avLst/>
          </a:prstGeom>
        </p:spPr>
      </p:pic>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56</a:t>
            </a:fld>
            <a:endParaRPr lang="en-IN"/>
          </a:p>
        </p:txBody>
      </p:sp>
    </p:spTree>
    <p:extLst>
      <p:ext uri="{BB962C8B-B14F-4D97-AF65-F5344CB8AC3E}">
        <p14:creationId xmlns:p14="http://schemas.microsoft.com/office/powerpoint/2010/main" val="7774841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52675" y="42862"/>
            <a:ext cx="7486650" cy="6772275"/>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4" name="Slide Number Placeholder 3"/>
          <p:cNvSpPr>
            <a:spLocks noGrp="1"/>
          </p:cNvSpPr>
          <p:nvPr>
            <p:ph type="sldNum" sz="quarter" idx="12"/>
          </p:nvPr>
        </p:nvSpPr>
        <p:spPr/>
        <p:txBody>
          <a:bodyPr/>
          <a:lstStyle/>
          <a:p>
            <a:fld id="{2D89D78A-259F-4224-AD1A-D32262DD3AAE}" type="slidenum">
              <a:rPr lang="en-IN" smtClean="0"/>
              <a:t>57</a:t>
            </a:fld>
            <a:endParaRPr lang="en-IN"/>
          </a:p>
        </p:txBody>
      </p:sp>
    </p:spTree>
    <p:extLst>
      <p:ext uri="{BB962C8B-B14F-4D97-AF65-F5344CB8AC3E}">
        <p14:creationId xmlns:p14="http://schemas.microsoft.com/office/powerpoint/2010/main" val="6542231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4497" y="543731"/>
            <a:ext cx="10126462" cy="646331"/>
          </a:xfrm>
          <a:prstGeom prst="rect">
            <a:avLst/>
          </a:prstGeom>
        </p:spPr>
        <p:txBody>
          <a:bodyPr wrap="square">
            <a:spAutoFit/>
          </a:bodyPr>
          <a:lstStyle/>
          <a:p>
            <a:r>
              <a:rPr lang="en-US" dirty="0" smtClean="0"/>
              <a:t>Philosopher </a:t>
            </a:r>
            <a:r>
              <a:rPr lang="en-US" dirty="0" err="1"/>
              <a:t>i</a:t>
            </a:r>
            <a:r>
              <a:rPr lang="en-US" dirty="0"/>
              <a:t> must</a:t>
            </a:r>
          </a:p>
          <a:p>
            <a:r>
              <a:rPr lang="en-US" dirty="0"/>
              <a:t>invoke the operations pickup() and putdown() in the following sequence: </a:t>
            </a:r>
            <a:endParaRPr lang="en-IN" dirty="0"/>
          </a:p>
        </p:txBody>
      </p:sp>
      <p:pic>
        <p:nvPicPr>
          <p:cNvPr id="3" name="Picture 2"/>
          <p:cNvPicPr>
            <a:picLocks noChangeAspect="1"/>
          </p:cNvPicPr>
          <p:nvPr/>
        </p:nvPicPr>
        <p:blipFill>
          <a:blip r:embed="rId2"/>
          <a:stretch>
            <a:fillRect/>
          </a:stretch>
        </p:blipFill>
        <p:spPr>
          <a:xfrm>
            <a:off x="656022" y="1328414"/>
            <a:ext cx="9508910" cy="4601869"/>
          </a:xfrm>
          <a:prstGeom prst="rect">
            <a:avLst/>
          </a:prstGeom>
        </p:spPr>
      </p:pic>
      <p:pic>
        <p:nvPicPr>
          <p:cNvPr id="4" name="Picture 3"/>
          <p:cNvPicPr>
            <a:picLocks noChangeAspect="1"/>
          </p:cNvPicPr>
          <p:nvPr/>
        </p:nvPicPr>
        <p:blipFill>
          <a:blip r:embed="rId3"/>
          <a:stretch>
            <a:fillRect/>
          </a:stretch>
        </p:blipFill>
        <p:spPr>
          <a:xfrm>
            <a:off x="752568" y="6068635"/>
            <a:ext cx="7867650" cy="571500"/>
          </a:xfrm>
          <a:prstGeom prst="rect">
            <a:avLst/>
          </a:prstGeom>
        </p:spPr>
      </p:pic>
      <p:sp>
        <p:nvSpPr>
          <p:cNvPr id="5" name="Footer Placeholder 4"/>
          <p:cNvSpPr>
            <a:spLocks noGrp="1"/>
          </p:cNvSpPr>
          <p:nvPr>
            <p:ph type="ftr" sz="quarter" idx="11"/>
          </p:nvPr>
        </p:nvSpPr>
        <p:spPr/>
        <p:txBody>
          <a:bodyPr/>
          <a:lstStyle/>
          <a:p>
            <a:r>
              <a:rPr lang="en-IN" smtClean="0"/>
              <a:t>Dr S.Prayla - CSE</a:t>
            </a:r>
            <a:endParaRPr lang="en-IN"/>
          </a:p>
        </p:txBody>
      </p:sp>
      <p:sp>
        <p:nvSpPr>
          <p:cNvPr id="6" name="Slide Number Placeholder 5"/>
          <p:cNvSpPr>
            <a:spLocks noGrp="1"/>
          </p:cNvSpPr>
          <p:nvPr>
            <p:ph type="sldNum" sz="quarter" idx="12"/>
          </p:nvPr>
        </p:nvSpPr>
        <p:spPr/>
        <p:txBody>
          <a:bodyPr/>
          <a:lstStyle/>
          <a:p>
            <a:fld id="{2D89D78A-259F-4224-AD1A-D32262DD3AAE}" type="slidenum">
              <a:rPr lang="en-IN" smtClean="0"/>
              <a:t>58</a:t>
            </a:fld>
            <a:endParaRPr lang="en-IN"/>
          </a:p>
        </p:txBody>
      </p:sp>
    </p:spTree>
    <p:extLst>
      <p:ext uri="{BB962C8B-B14F-4D97-AF65-F5344CB8AC3E}">
        <p14:creationId xmlns:p14="http://schemas.microsoft.com/office/powerpoint/2010/main" val="4881626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62844"/>
          </a:xfrm>
        </p:spPr>
        <p:txBody>
          <a:bodyPr>
            <a:normAutofit fontScale="90000"/>
          </a:bodyPr>
          <a:lstStyle/>
          <a:p>
            <a:r>
              <a:rPr lang="en-US" dirty="0"/>
              <a:t>Implementing a Monitor using Semaphores </a:t>
            </a:r>
            <a:endParaRPr lang="en-IN" dirty="0"/>
          </a:p>
        </p:txBody>
      </p:sp>
      <p:sp>
        <p:nvSpPr>
          <p:cNvPr id="3" name="Content Placeholder 2"/>
          <p:cNvSpPr>
            <a:spLocks noGrp="1"/>
          </p:cNvSpPr>
          <p:nvPr>
            <p:ph idx="1"/>
          </p:nvPr>
        </p:nvSpPr>
        <p:spPr>
          <a:xfrm>
            <a:off x="838200" y="905522"/>
            <a:ext cx="10515600" cy="5271441"/>
          </a:xfrm>
        </p:spPr>
        <p:txBody>
          <a:bodyPr>
            <a:normAutofit fontScale="77500" lnSpcReduction="20000"/>
          </a:bodyPr>
          <a:lstStyle/>
          <a:p>
            <a:r>
              <a:rPr lang="en-US" dirty="0"/>
              <a:t>For each monitor, a semaphore </a:t>
            </a:r>
            <a:r>
              <a:rPr lang="en-US" dirty="0" err="1"/>
              <a:t>mutex</a:t>
            </a:r>
            <a:r>
              <a:rPr lang="en-US" dirty="0"/>
              <a:t> initialized to 1 is provided</a:t>
            </a:r>
            <a:r>
              <a:rPr lang="en-US" dirty="0" smtClean="0"/>
              <a:t>.</a:t>
            </a:r>
          </a:p>
          <a:p>
            <a:r>
              <a:rPr lang="en-US" dirty="0" smtClean="0"/>
              <a:t> </a:t>
            </a:r>
            <a:r>
              <a:rPr lang="en-US" dirty="0"/>
              <a:t>A process must execute wait(</a:t>
            </a:r>
            <a:r>
              <a:rPr lang="en-US" dirty="0" err="1"/>
              <a:t>mutex</a:t>
            </a:r>
            <a:r>
              <a:rPr lang="en-US" dirty="0"/>
              <a:t>) before entering the monitor and must execute(signal) after leaving the monitor. </a:t>
            </a:r>
            <a:endParaRPr lang="en-US" dirty="0" smtClean="0"/>
          </a:p>
          <a:p>
            <a:r>
              <a:rPr lang="en-US" dirty="0" smtClean="0"/>
              <a:t>Since </a:t>
            </a:r>
            <a:r>
              <a:rPr lang="en-US" dirty="0"/>
              <a:t>a signaling process must wait until the resumed process either leaves or waits, an additional semaphore next initialized to 0, on which the signaling processes may suspend themselves</a:t>
            </a:r>
            <a:r>
              <a:rPr lang="en-US" dirty="0" smtClean="0"/>
              <a:t>.</a:t>
            </a:r>
          </a:p>
          <a:p>
            <a:r>
              <a:rPr lang="en-US" dirty="0" smtClean="0"/>
              <a:t> </a:t>
            </a:r>
            <a:r>
              <a:rPr lang="en-US" dirty="0"/>
              <a:t>An integer variable </a:t>
            </a:r>
            <a:r>
              <a:rPr lang="en-US" dirty="0" err="1"/>
              <a:t>next_count</a:t>
            </a:r>
            <a:r>
              <a:rPr lang="en-US" dirty="0"/>
              <a:t> is used to count the number of processes suspended on next. </a:t>
            </a:r>
            <a:endParaRPr lang="en-US" dirty="0" smtClean="0"/>
          </a:p>
          <a:p>
            <a:r>
              <a:rPr lang="en-US" dirty="0" smtClean="0"/>
              <a:t>Thus</a:t>
            </a:r>
            <a:r>
              <a:rPr lang="en-US" dirty="0"/>
              <a:t>, each external procedure P is replaced by </a:t>
            </a:r>
            <a:endParaRPr lang="en-US" dirty="0" smtClean="0"/>
          </a:p>
          <a:p>
            <a:pPr marL="0" indent="0">
              <a:buNone/>
            </a:pPr>
            <a:r>
              <a:rPr lang="en-US" b="1" i="1" dirty="0" smtClean="0">
                <a:solidFill>
                  <a:srgbClr val="FF0000"/>
                </a:solidFill>
              </a:rPr>
              <a:t>wait(</a:t>
            </a:r>
            <a:r>
              <a:rPr lang="en-US" b="1" i="1" dirty="0" err="1" smtClean="0">
                <a:solidFill>
                  <a:srgbClr val="FF0000"/>
                </a:solidFill>
              </a:rPr>
              <a:t>mutex</a:t>
            </a:r>
            <a:r>
              <a:rPr lang="en-US" b="1" i="1" dirty="0">
                <a:solidFill>
                  <a:srgbClr val="FF0000"/>
                </a:solidFill>
              </a:rPr>
              <a:t>); </a:t>
            </a:r>
            <a:endParaRPr lang="en-US" b="1" i="1" dirty="0" smtClean="0">
              <a:solidFill>
                <a:srgbClr val="FF0000"/>
              </a:solidFill>
            </a:endParaRPr>
          </a:p>
          <a:p>
            <a:pPr marL="0" indent="0">
              <a:buNone/>
            </a:pPr>
            <a:r>
              <a:rPr lang="en-US" b="1" i="1" dirty="0" smtClean="0">
                <a:solidFill>
                  <a:srgbClr val="FF0000"/>
                </a:solidFill>
              </a:rPr>
              <a:t>body </a:t>
            </a:r>
            <a:r>
              <a:rPr lang="en-US" b="1" i="1" dirty="0">
                <a:solidFill>
                  <a:srgbClr val="FF0000"/>
                </a:solidFill>
              </a:rPr>
              <a:t>of F </a:t>
            </a:r>
          </a:p>
          <a:p>
            <a:pPr marL="0" indent="0">
              <a:buNone/>
            </a:pPr>
            <a:r>
              <a:rPr lang="en-US" b="1" i="1" dirty="0" smtClean="0">
                <a:solidFill>
                  <a:srgbClr val="FF0000"/>
                </a:solidFill>
              </a:rPr>
              <a:t>if </a:t>
            </a:r>
            <a:r>
              <a:rPr lang="en-US" b="1" i="1" dirty="0">
                <a:solidFill>
                  <a:srgbClr val="FF0000"/>
                </a:solidFill>
              </a:rPr>
              <a:t>(</a:t>
            </a:r>
            <a:r>
              <a:rPr lang="en-US" b="1" i="1" dirty="0" err="1">
                <a:solidFill>
                  <a:srgbClr val="FF0000"/>
                </a:solidFill>
              </a:rPr>
              <a:t>next_count</a:t>
            </a:r>
            <a:r>
              <a:rPr lang="en-US" b="1" i="1" dirty="0">
                <a:solidFill>
                  <a:srgbClr val="FF0000"/>
                </a:solidFill>
              </a:rPr>
              <a:t> &gt; 0) </a:t>
            </a:r>
            <a:endParaRPr lang="en-US" b="1" i="1" dirty="0" smtClean="0">
              <a:solidFill>
                <a:srgbClr val="FF0000"/>
              </a:solidFill>
            </a:endParaRPr>
          </a:p>
          <a:p>
            <a:pPr marL="0" indent="0">
              <a:buNone/>
            </a:pPr>
            <a:r>
              <a:rPr lang="en-US" b="1" i="1" dirty="0" smtClean="0">
                <a:solidFill>
                  <a:srgbClr val="FF0000"/>
                </a:solidFill>
              </a:rPr>
              <a:t>signal(next</a:t>
            </a:r>
            <a:r>
              <a:rPr lang="en-US" b="1" i="1" dirty="0">
                <a:solidFill>
                  <a:srgbClr val="FF0000"/>
                </a:solidFill>
              </a:rPr>
              <a:t>); </a:t>
            </a:r>
            <a:endParaRPr lang="en-US" b="1" i="1" dirty="0" smtClean="0">
              <a:solidFill>
                <a:srgbClr val="FF0000"/>
              </a:solidFill>
            </a:endParaRPr>
          </a:p>
          <a:p>
            <a:pPr marL="0" indent="0">
              <a:buNone/>
            </a:pPr>
            <a:r>
              <a:rPr lang="en-US" b="1" i="1" dirty="0" smtClean="0">
                <a:solidFill>
                  <a:srgbClr val="FF0000"/>
                </a:solidFill>
              </a:rPr>
              <a:t>else </a:t>
            </a:r>
          </a:p>
          <a:p>
            <a:pPr marL="0" indent="0">
              <a:buNone/>
            </a:pPr>
            <a:r>
              <a:rPr lang="en-US" b="1" i="1" dirty="0" smtClean="0">
                <a:solidFill>
                  <a:srgbClr val="FF0000"/>
                </a:solidFill>
              </a:rPr>
              <a:t>signal(</a:t>
            </a:r>
            <a:r>
              <a:rPr lang="en-US" b="1" i="1" dirty="0" err="1" smtClean="0">
                <a:solidFill>
                  <a:srgbClr val="FF0000"/>
                </a:solidFill>
              </a:rPr>
              <a:t>mutex</a:t>
            </a:r>
            <a:r>
              <a:rPr lang="en-US" b="1" i="1" dirty="0">
                <a:solidFill>
                  <a:srgbClr val="FF0000"/>
                </a:solidFill>
              </a:rPr>
              <a:t>); </a:t>
            </a:r>
            <a:endParaRPr lang="en-US" b="1" i="1" dirty="0" smtClean="0">
              <a:solidFill>
                <a:srgbClr val="FF0000"/>
              </a:solidFill>
            </a:endParaRPr>
          </a:p>
          <a:p>
            <a:pPr marL="0" indent="0">
              <a:buNone/>
            </a:pPr>
            <a:r>
              <a:rPr lang="en-US" dirty="0" smtClean="0"/>
              <a:t>Mutual </a:t>
            </a:r>
            <a:r>
              <a:rPr lang="en-US" dirty="0"/>
              <a:t>exclusion within a monitor is thus ensured. </a:t>
            </a:r>
            <a:endParaRPr lang="en-IN" dirty="0"/>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59</a:t>
            </a:fld>
            <a:endParaRPr lang="en-IN"/>
          </a:p>
        </p:txBody>
      </p:sp>
    </p:spTree>
    <p:extLst>
      <p:ext uri="{BB962C8B-B14F-4D97-AF65-F5344CB8AC3E}">
        <p14:creationId xmlns:p14="http://schemas.microsoft.com/office/powerpoint/2010/main" val="1596028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65163" y="2414726"/>
            <a:ext cx="5140833" cy="5206291"/>
          </a:xfrm>
          <a:prstGeom prst="rect">
            <a:avLst/>
          </a:prstGeom>
        </p:spPr>
      </p:pic>
      <p:sp>
        <p:nvSpPr>
          <p:cNvPr id="3" name="Text Placeholder 2"/>
          <p:cNvSpPr>
            <a:spLocks noGrp="1"/>
          </p:cNvSpPr>
          <p:nvPr>
            <p:ph type="body" idx="1"/>
          </p:nvPr>
        </p:nvSpPr>
        <p:spPr>
          <a:xfrm>
            <a:off x="648209" y="368801"/>
            <a:ext cx="5157787" cy="823912"/>
          </a:xfrm>
        </p:spPr>
        <p:txBody>
          <a:bodyPr/>
          <a:lstStyle/>
          <a:p>
            <a:r>
              <a:rPr lang="en-IN" dirty="0"/>
              <a:t>Cooperation </a:t>
            </a:r>
            <a:r>
              <a:rPr lang="en-IN" dirty="0" smtClean="0"/>
              <a:t>by Sharing</a:t>
            </a:r>
            <a:endParaRPr lang="en-IN" dirty="0"/>
          </a:p>
        </p:txBody>
      </p:sp>
      <p:sp>
        <p:nvSpPr>
          <p:cNvPr id="4" name="Content Placeholder 3"/>
          <p:cNvSpPr>
            <a:spLocks noGrp="1"/>
          </p:cNvSpPr>
          <p:nvPr>
            <p:ph sz="half" idx="2"/>
          </p:nvPr>
        </p:nvSpPr>
        <p:spPr>
          <a:xfrm>
            <a:off x="813155" y="1439755"/>
            <a:ext cx="5157787" cy="5955344"/>
          </a:xfrm>
        </p:spPr>
        <p:txBody>
          <a:bodyPr/>
          <a:lstStyle/>
          <a:p>
            <a:endParaRPr lang="en-IN" dirty="0"/>
          </a:p>
        </p:txBody>
      </p:sp>
      <p:sp>
        <p:nvSpPr>
          <p:cNvPr id="5" name="Text Placeholder 4"/>
          <p:cNvSpPr>
            <a:spLocks noGrp="1"/>
          </p:cNvSpPr>
          <p:nvPr>
            <p:ph type="body" sz="quarter" idx="3"/>
          </p:nvPr>
        </p:nvSpPr>
        <p:spPr>
          <a:xfrm>
            <a:off x="6589450" y="615843"/>
            <a:ext cx="5183188" cy="823912"/>
          </a:xfrm>
        </p:spPr>
        <p:txBody>
          <a:bodyPr/>
          <a:lstStyle/>
          <a:p>
            <a:r>
              <a:rPr lang="en-IN" dirty="0"/>
              <a:t>Cooperation by Communication</a:t>
            </a:r>
          </a:p>
        </p:txBody>
      </p:sp>
      <p:pic>
        <p:nvPicPr>
          <p:cNvPr id="8" name="Content Placeholder 7"/>
          <p:cNvPicPr>
            <a:picLocks noGrp="1" noChangeAspect="1"/>
          </p:cNvPicPr>
          <p:nvPr>
            <p:ph sz="quarter" idx="4"/>
          </p:nvPr>
        </p:nvPicPr>
        <p:blipFill>
          <a:blip r:embed="rId3"/>
          <a:stretch>
            <a:fillRect/>
          </a:stretch>
        </p:blipFill>
        <p:spPr>
          <a:xfrm>
            <a:off x="7220744" y="1899821"/>
            <a:ext cx="3086100" cy="5721196"/>
          </a:xfrm>
          <a:prstGeom prst="rect">
            <a:avLst/>
          </a:prstGeom>
        </p:spPr>
      </p:pic>
      <p:sp>
        <p:nvSpPr>
          <p:cNvPr id="2" name="Footer Placeholder 1"/>
          <p:cNvSpPr>
            <a:spLocks noGrp="1"/>
          </p:cNvSpPr>
          <p:nvPr>
            <p:ph type="ftr" sz="quarter" idx="11"/>
          </p:nvPr>
        </p:nvSpPr>
        <p:spPr/>
        <p:txBody>
          <a:bodyPr/>
          <a:lstStyle/>
          <a:p>
            <a:r>
              <a:rPr lang="en-IN" smtClean="0"/>
              <a:t>Dr S.Prayla - CSE</a:t>
            </a:r>
            <a:endParaRPr lang="en-IN"/>
          </a:p>
        </p:txBody>
      </p:sp>
      <p:sp>
        <p:nvSpPr>
          <p:cNvPr id="6" name="Slide Number Placeholder 5"/>
          <p:cNvSpPr>
            <a:spLocks noGrp="1"/>
          </p:cNvSpPr>
          <p:nvPr>
            <p:ph type="sldNum" sz="quarter" idx="12"/>
          </p:nvPr>
        </p:nvSpPr>
        <p:spPr/>
        <p:txBody>
          <a:bodyPr/>
          <a:lstStyle/>
          <a:p>
            <a:fld id="{2D89D78A-259F-4224-AD1A-D32262DD3AAE}" type="slidenum">
              <a:rPr lang="en-IN" smtClean="0"/>
              <a:t>6</a:t>
            </a:fld>
            <a:endParaRPr lang="en-IN"/>
          </a:p>
        </p:txBody>
      </p:sp>
    </p:spTree>
    <p:extLst>
      <p:ext uri="{BB962C8B-B14F-4D97-AF65-F5344CB8AC3E}">
        <p14:creationId xmlns:p14="http://schemas.microsoft.com/office/powerpoint/2010/main" val="21257174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78254"/>
          </a:xfrm>
        </p:spPr>
        <p:txBody>
          <a:bodyPr>
            <a:normAutofit fontScale="90000"/>
          </a:bodyPr>
          <a:lstStyle/>
          <a:p>
            <a:r>
              <a:rPr lang="en-US" dirty="0"/>
              <a:t>Resuming Processes Within a Monitor </a:t>
            </a:r>
            <a:endParaRPr lang="en-IN" dirty="0"/>
          </a:p>
        </p:txBody>
      </p:sp>
      <p:sp>
        <p:nvSpPr>
          <p:cNvPr id="3" name="Content Placeholder 2"/>
          <p:cNvSpPr>
            <a:spLocks noGrp="1"/>
          </p:cNvSpPr>
          <p:nvPr>
            <p:ph idx="1"/>
          </p:nvPr>
        </p:nvSpPr>
        <p:spPr>
          <a:xfrm>
            <a:off x="838200" y="843380"/>
            <a:ext cx="10515600" cy="5333583"/>
          </a:xfrm>
        </p:spPr>
        <p:txBody>
          <a:bodyPr/>
          <a:lstStyle/>
          <a:p>
            <a:r>
              <a:rPr lang="en-US" dirty="0"/>
              <a:t>If several processes are suspended on condition x, and an </a:t>
            </a:r>
            <a:r>
              <a:rPr lang="en-US" dirty="0" err="1"/>
              <a:t>x.signal</a:t>
            </a:r>
            <a:r>
              <a:rPr lang="en-US" dirty="0"/>
              <a:t>() operation is executed by some process, then for determining which suspended process should be resumed next, we use FCFS ordering so that the process waiting the longest is resumed first. </a:t>
            </a:r>
            <a:endParaRPr lang="en-US" dirty="0" smtClean="0"/>
          </a:p>
          <a:p>
            <a:r>
              <a:rPr lang="en-US" dirty="0" smtClean="0"/>
              <a:t>Or </a:t>
            </a:r>
            <a:r>
              <a:rPr lang="en-US" dirty="0"/>
              <a:t>conditional wait construct() can be used as </a:t>
            </a:r>
            <a:r>
              <a:rPr lang="en-US" dirty="0" err="1"/>
              <a:t>x.wait</a:t>
            </a:r>
            <a:r>
              <a:rPr lang="en-US" dirty="0"/>
              <a:t>(c); where c is an integer expression that is evaluated when the wait () operation is executed. </a:t>
            </a:r>
            <a:endParaRPr lang="en-US" dirty="0" smtClean="0"/>
          </a:p>
          <a:p>
            <a:r>
              <a:rPr lang="en-US" dirty="0" smtClean="0"/>
              <a:t>The </a:t>
            </a:r>
            <a:r>
              <a:rPr lang="en-US" dirty="0"/>
              <a:t>value of c, which is called a priority number, is then stored with the name of the process that is suspended. </a:t>
            </a:r>
            <a:endParaRPr lang="en-US" dirty="0" smtClean="0"/>
          </a:p>
          <a:p>
            <a:r>
              <a:rPr lang="en-US" dirty="0" smtClean="0"/>
              <a:t>When </a:t>
            </a:r>
            <a:r>
              <a:rPr lang="en-US" dirty="0"/>
              <a:t>x. signal () is executed, the process with the smallest associated priority number is resumed next. </a:t>
            </a:r>
            <a:endParaRPr lang="en-IN" dirty="0"/>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60</a:t>
            </a:fld>
            <a:endParaRPr lang="en-IN"/>
          </a:p>
        </p:txBody>
      </p:sp>
    </p:spTree>
    <p:extLst>
      <p:ext uri="{BB962C8B-B14F-4D97-AF65-F5344CB8AC3E}">
        <p14:creationId xmlns:p14="http://schemas.microsoft.com/office/powerpoint/2010/main" val="41058407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1621"/>
          </a:xfrm>
        </p:spPr>
        <p:txBody>
          <a:bodyPr>
            <a:normAutofit fontScale="90000"/>
          </a:bodyPr>
          <a:lstStyle/>
          <a:p>
            <a:r>
              <a:rPr lang="en-IN" dirty="0"/>
              <a:t>A monitor to allocate a single resource </a:t>
            </a:r>
          </a:p>
        </p:txBody>
      </p:sp>
      <p:sp>
        <p:nvSpPr>
          <p:cNvPr id="3" name="Content Placeholder 2"/>
          <p:cNvSpPr>
            <a:spLocks noGrp="1"/>
          </p:cNvSpPr>
          <p:nvPr>
            <p:ph idx="1"/>
          </p:nvPr>
        </p:nvSpPr>
        <p:spPr>
          <a:xfrm>
            <a:off x="749424" y="1142044"/>
            <a:ext cx="10515600" cy="4351338"/>
          </a:xfrm>
        </p:spPr>
        <p:txBody>
          <a:bodyPr>
            <a:normAutofit fontScale="92500" lnSpcReduction="10000"/>
          </a:bodyPr>
          <a:lstStyle/>
          <a:p>
            <a:r>
              <a:rPr lang="en-US" dirty="0" err="1" smtClean="0"/>
              <a:t>ResourceAllocator</a:t>
            </a:r>
            <a:r>
              <a:rPr lang="en-US" dirty="0" smtClean="0"/>
              <a:t> </a:t>
            </a:r>
            <a:r>
              <a:rPr lang="en-US" dirty="0"/>
              <a:t>monitor </a:t>
            </a:r>
            <a:r>
              <a:rPr lang="en-US" dirty="0" smtClean="0"/>
              <a:t>controls </a:t>
            </a:r>
            <a:r>
              <a:rPr lang="en-US" dirty="0"/>
              <a:t>the allocation of a single resource among </a:t>
            </a:r>
            <a:r>
              <a:rPr lang="en-US" dirty="0" smtClean="0"/>
              <a:t>competing processes</a:t>
            </a:r>
            <a:r>
              <a:rPr lang="en-US" dirty="0"/>
              <a:t>. </a:t>
            </a:r>
            <a:endParaRPr lang="en-US" dirty="0" smtClean="0"/>
          </a:p>
          <a:p>
            <a:r>
              <a:rPr lang="en-US" dirty="0" smtClean="0"/>
              <a:t>Each </a:t>
            </a:r>
            <a:r>
              <a:rPr lang="en-US" dirty="0"/>
              <a:t>process, when requesting an allocation of this resource, specifies the maximum time it plans to use the resource.</a:t>
            </a:r>
          </a:p>
          <a:p>
            <a:r>
              <a:rPr lang="en-US" dirty="0"/>
              <a:t>The monitor allocates the resource to the process that has the shortest </a:t>
            </a:r>
            <a:r>
              <a:rPr lang="en-US" dirty="0" err="1"/>
              <a:t>timeallocation</a:t>
            </a:r>
            <a:r>
              <a:rPr lang="en-US" dirty="0"/>
              <a:t> request. </a:t>
            </a:r>
            <a:endParaRPr lang="en-US" dirty="0" smtClean="0"/>
          </a:p>
          <a:p>
            <a:r>
              <a:rPr lang="en-US" dirty="0" smtClean="0"/>
              <a:t>A </a:t>
            </a:r>
            <a:r>
              <a:rPr lang="en-US" dirty="0"/>
              <a:t>process that needs to access </a:t>
            </a:r>
            <a:r>
              <a:rPr lang="en-US" dirty="0" smtClean="0"/>
              <a:t>the resource </a:t>
            </a:r>
            <a:r>
              <a:rPr lang="en-US" dirty="0"/>
              <a:t>in question must observe the following sequence:</a:t>
            </a:r>
          </a:p>
          <a:p>
            <a:r>
              <a:rPr lang="en-US" dirty="0" err="1"/>
              <a:t>R.acquire</a:t>
            </a:r>
            <a:r>
              <a:rPr lang="en-US" dirty="0"/>
              <a:t>(t);</a:t>
            </a:r>
          </a:p>
          <a:p>
            <a:r>
              <a:rPr lang="en-US" dirty="0"/>
              <a:t>access the resource;</a:t>
            </a:r>
          </a:p>
          <a:p>
            <a:r>
              <a:rPr lang="en-US" dirty="0"/>
              <a:t>R. release O ; </a:t>
            </a:r>
          </a:p>
          <a:p>
            <a:endParaRPr lang="en-IN" dirty="0"/>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61</a:t>
            </a:fld>
            <a:endParaRPr lang="en-IN"/>
          </a:p>
        </p:txBody>
      </p:sp>
    </p:spTree>
    <p:extLst>
      <p:ext uri="{BB962C8B-B14F-4D97-AF65-F5344CB8AC3E}">
        <p14:creationId xmlns:p14="http://schemas.microsoft.com/office/powerpoint/2010/main" val="36740001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9376"/>
          </a:xfrm>
        </p:spPr>
        <p:txBody>
          <a:bodyPr>
            <a:normAutofit fontScale="90000"/>
          </a:bodyPr>
          <a:lstStyle/>
          <a:p>
            <a:r>
              <a:rPr lang="en-IN" dirty="0" smtClean="0"/>
              <a:t>Problems:</a:t>
            </a:r>
            <a:endParaRPr lang="en-IN" dirty="0"/>
          </a:p>
        </p:txBody>
      </p:sp>
      <p:sp>
        <p:nvSpPr>
          <p:cNvPr id="3" name="Content Placeholder 2"/>
          <p:cNvSpPr>
            <a:spLocks noGrp="1"/>
          </p:cNvSpPr>
          <p:nvPr>
            <p:ph idx="1"/>
          </p:nvPr>
        </p:nvSpPr>
        <p:spPr>
          <a:xfrm>
            <a:off x="838200" y="834502"/>
            <a:ext cx="10515600" cy="5342461"/>
          </a:xfrm>
        </p:spPr>
        <p:txBody>
          <a:bodyPr>
            <a:normAutofit fontScale="85000" lnSpcReduction="20000"/>
          </a:bodyPr>
          <a:lstStyle/>
          <a:p>
            <a:pPr marL="0" indent="0">
              <a:buNone/>
            </a:pPr>
            <a:r>
              <a:rPr lang="en-US" dirty="0"/>
              <a:t>• A process might access a resource without first gaining access permission to the resource. </a:t>
            </a:r>
            <a:endParaRPr lang="en-US" dirty="0" smtClean="0"/>
          </a:p>
          <a:p>
            <a:pPr marL="0" indent="0">
              <a:buNone/>
            </a:pPr>
            <a:r>
              <a:rPr lang="en-US" dirty="0" smtClean="0"/>
              <a:t>• </a:t>
            </a:r>
            <a:r>
              <a:rPr lang="en-US" dirty="0"/>
              <a:t>A process might never release a resource once it has been granted access to the resource. </a:t>
            </a:r>
            <a:endParaRPr lang="en-US" dirty="0" smtClean="0"/>
          </a:p>
          <a:p>
            <a:pPr marL="0" indent="0">
              <a:buNone/>
            </a:pPr>
            <a:r>
              <a:rPr lang="en-US" dirty="0" smtClean="0"/>
              <a:t>A </a:t>
            </a:r>
            <a:r>
              <a:rPr lang="en-US" dirty="0"/>
              <a:t>process might attempt to release a resource that it never </a:t>
            </a:r>
            <a:r>
              <a:rPr lang="en-US" dirty="0" smtClean="0"/>
              <a:t>requested. </a:t>
            </a:r>
          </a:p>
          <a:p>
            <a:pPr marL="0" indent="0">
              <a:buNone/>
            </a:pPr>
            <a:r>
              <a:rPr lang="en-US" dirty="0" smtClean="0"/>
              <a:t>• </a:t>
            </a:r>
            <a:r>
              <a:rPr lang="en-US" dirty="0"/>
              <a:t>A process might request the same resource twice (without first releasing the resource). </a:t>
            </a:r>
            <a:endParaRPr lang="en-US" dirty="0" smtClean="0"/>
          </a:p>
          <a:p>
            <a:pPr marL="0" indent="0">
              <a:buNone/>
            </a:pPr>
            <a:r>
              <a:rPr lang="en-US" dirty="0" smtClean="0"/>
              <a:t>Solutions:</a:t>
            </a:r>
          </a:p>
          <a:p>
            <a:pPr marL="0" indent="0">
              <a:buNone/>
            </a:pPr>
            <a:r>
              <a:rPr lang="en-US" dirty="0" smtClean="0"/>
              <a:t>Inspect </a:t>
            </a:r>
            <a:r>
              <a:rPr lang="en-US" dirty="0"/>
              <a:t>all the programs that make use of the </a:t>
            </a:r>
            <a:r>
              <a:rPr lang="en-US" dirty="0" err="1"/>
              <a:t>ResourceAllocator</a:t>
            </a:r>
            <a:r>
              <a:rPr lang="en-US" dirty="0"/>
              <a:t> monitor and its managed resource. </a:t>
            </a:r>
            <a:endParaRPr lang="en-US" dirty="0" smtClean="0"/>
          </a:p>
          <a:p>
            <a:pPr marL="0" indent="0">
              <a:buNone/>
            </a:pPr>
            <a:r>
              <a:rPr lang="en-US" b="1" i="1" dirty="0" smtClean="0">
                <a:solidFill>
                  <a:srgbClr val="FF0000"/>
                </a:solidFill>
              </a:rPr>
              <a:t>Check </a:t>
            </a:r>
            <a:r>
              <a:rPr lang="en-US" b="1" i="1" dirty="0">
                <a:solidFill>
                  <a:srgbClr val="FF0000"/>
                </a:solidFill>
              </a:rPr>
              <a:t>two conditions to establish the correctness of this system</a:t>
            </a:r>
            <a:r>
              <a:rPr lang="en-US" dirty="0"/>
              <a:t>. </a:t>
            </a:r>
            <a:endParaRPr lang="en-US" dirty="0" smtClean="0"/>
          </a:p>
          <a:p>
            <a:pPr marL="0" indent="0">
              <a:buNone/>
            </a:pPr>
            <a:r>
              <a:rPr lang="en-US" dirty="0" smtClean="0"/>
              <a:t>First</a:t>
            </a:r>
            <a:r>
              <a:rPr lang="en-US" dirty="0"/>
              <a:t>, user processes must </a:t>
            </a:r>
            <a:r>
              <a:rPr lang="en-US" b="1" dirty="0">
                <a:solidFill>
                  <a:srgbClr val="00B050"/>
                </a:solidFill>
              </a:rPr>
              <a:t>always make their calls </a:t>
            </a:r>
            <a:r>
              <a:rPr lang="en-US" dirty="0"/>
              <a:t>on the monitor in a correct sequence. </a:t>
            </a:r>
            <a:endParaRPr lang="en-US" dirty="0" smtClean="0"/>
          </a:p>
          <a:p>
            <a:pPr marL="0" indent="0">
              <a:buNone/>
            </a:pPr>
            <a:r>
              <a:rPr lang="en-US" dirty="0" smtClean="0"/>
              <a:t>Second</a:t>
            </a:r>
            <a:r>
              <a:rPr lang="en-US" dirty="0"/>
              <a:t>, </a:t>
            </a:r>
            <a:r>
              <a:rPr lang="en-US" dirty="0" smtClean="0"/>
              <a:t>Ensure </a:t>
            </a:r>
            <a:r>
              <a:rPr lang="en-US" dirty="0"/>
              <a:t>that an </a:t>
            </a:r>
            <a:r>
              <a:rPr lang="en-US" b="1" i="1" dirty="0">
                <a:solidFill>
                  <a:srgbClr val="00B050"/>
                </a:solidFill>
              </a:rPr>
              <a:t>uncooperative process does not simply ignore the mutual-exclusion gateway provided by the monitor </a:t>
            </a:r>
            <a:r>
              <a:rPr lang="en-US" dirty="0"/>
              <a:t>and try to access the shared resource directly, without using the access protocols. </a:t>
            </a:r>
            <a:endParaRPr lang="en-IN" dirty="0"/>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62</a:t>
            </a:fld>
            <a:endParaRPr lang="en-IN"/>
          </a:p>
        </p:txBody>
      </p:sp>
    </p:spTree>
    <p:extLst>
      <p:ext uri="{BB962C8B-B14F-4D97-AF65-F5344CB8AC3E}">
        <p14:creationId xmlns:p14="http://schemas.microsoft.com/office/powerpoint/2010/main" val="18071809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30225"/>
          </a:xfrm>
        </p:spPr>
        <p:txBody>
          <a:bodyPr>
            <a:normAutofit fontScale="90000"/>
          </a:bodyPr>
          <a:lstStyle/>
          <a:p>
            <a:r>
              <a:rPr lang="en-US" dirty="0" smtClean="0"/>
              <a:t>Deadlock</a:t>
            </a:r>
            <a:endParaRPr lang="en-IN" dirty="0"/>
          </a:p>
        </p:txBody>
      </p:sp>
      <p:sp>
        <p:nvSpPr>
          <p:cNvPr id="3" name="Content Placeholder 2"/>
          <p:cNvSpPr>
            <a:spLocks noGrp="1"/>
          </p:cNvSpPr>
          <p:nvPr>
            <p:ph idx="1"/>
          </p:nvPr>
        </p:nvSpPr>
        <p:spPr>
          <a:xfrm>
            <a:off x="5183188" y="213065"/>
            <a:ext cx="6172200" cy="5647986"/>
          </a:xfrm>
        </p:spPr>
        <p:txBody>
          <a:bodyPr/>
          <a:lstStyle/>
          <a:p>
            <a:pPr algn="just"/>
            <a:r>
              <a:rPr lang="en-US" sz="2800" dirty="0">
                <a:latin typeface="Times New Roman" panose="02020603050405020304" pitchFamily="18" charset="0"/>
                <a:cs typeface="Times New Roman" panose="02020603050405020304" pitchFamily="18" charset="0"/>
              </a:rPr>
              <a:t>A deadlock happens in operating system when two or more processes need some resource to complete their execution that is held by the other process.</a:t>
            </a:r>
          </a:p>
          <a:p>
            <a:endParaRPr lang="en-US" dirty="0"/>
          </a:p>
          <a:p>
            <a:endParaRPr lang="en-IN" dirty="0"/>
          </a:p>
        </p:txBody>
      </p:sp>
      <p:pic>
        <p:nvPicPr>
          <p:cNvPr id="5" name="Picture 4"/>
          <p:cNvPicPr>
            <a:picLocks noChangeAspect="1"/>
          </p:cNvPicPr>
          <p:nvPr/>
        </p:nvPicPr>
        <p:blipFill>
          <a:blip r:embed="rId2"/>
          <a:stretch>
            <a:fillRect/>
          </a:stretch>
        </p:blipFill>
        <p:spPr>
          <a:xfrm>
            <a:off x="64787" y="1298745"/>
            <a:ext cx="5233663" cy="3476625"/>
          </a:xfrm>
          <a:prstGeom prst="rect">
            <a:avLst/>
          </a:prstGeom>
        </p:spPr>
      </p:pic>
      <p:sp>
        <p:nvSpPr>
          <p:cNvPr id="4" name="Text Placeholder 3"/>
          <p:cNvSpPr>
            <a:spLocks noGrp="1"/>
          </p:cNvSpPr>
          <p:nvPr>
            <p:ph type="body" sz="half" idx="2"/>
          </p:nvPr>
        </p:nvSpPr>
        <p:spPr>
          <a:xfrm>
            <a:off x="715501" y="1160755"/>
            <a:ext cx="3932237" cy="3811588"/>
          </a:xfrm>
        </p:spPr>
        <p:txBody>
          <a:bodyPr/>
          <a:lstStyle/>
          <a:p>
            <a:endParaRPr lang="en-IN" dirty="0"/>
          </a:p>
        </p:txBody>
      </p:sp>
      <p:sp>
        <p:nvSpPr>
          <p:cNvPr id="6" name="Footer Placeholder 5"/>
          <p:cNvSpPr>
            <a:spLocks noGrp="1"/>
          </p:cNvSpPr>
          <p:nvPr>
            <p:ph type="ftr" sz="quarter" idx="11"/>
          </p:nvPr>
        </p:nvSpPr>
        <p:spPr/>
        <p:txBody>
          <a:bodyPr/>
          <a:lstStyle/>
          <a:p>
            <a:r>
              <a:rPr lang="en-IN" smtClean="0"/>
              <a:t>Dr S.Prayla - CSE</a:t>
            </a:r>
            <a:endParaRPr lang="en-IN"/>
          </a:p>
        </p:txBody>
      </p:sp>
      <p:sp>
        <p:nvSpPr>
          <p:cNvPr id="7" name="Slide Number Placeholder 6"/>
          <p:cNvSpPr>
            <a:spLocks noGrp="1"/>
          </p:cNvSpPr>
          <p:nvPr>
            <p:ph type="sldNum" sz="quarter" idx="12"/>
          </p:nvPr>
        </p:nvSpPr>
        <p:spPr/>
        <p:txBody>
          <a:bodyPr/>
          <a:lstStyle/>
          <a:p>
            <a:fld id="{2D89D78A-259F-4224-AD1A-D32262DD3AAE}" type="slidenum">
              <a:rPr lang="en-IN" smtClean="0"/>
              <a:t>63</a:t>
            </a:fld>
            <a:endParaRPr lang="en-IN"/>
          </a:p>
        </p:txBody>
      </p:sp>
    </p:spTree>
    <p:extLst>
      <p:ext uri="{BB962C8B-B14F-4D97-AF65-F5344CB8AC3E}">
        <p14:creationId xmlns:p14="http://schemas.microsoft.com/office/powerpoint/2010/main" val="19116860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78254"/>
          </a:xfrm>
        </p:spPr>
        <p:txBody>
          <a:bodyPr>
            <a:normAutofit fontScale="90000"/>
          </a:bodyPr>
          <a:lstStyle/>
          <a:p>
            <a:pPr algn="ctr"/>
            <a:r>
              <a:rPr lang="en-IN" dirty="0"/>
              <a:t>Coffman conditions</a:t>
            </a:r>
          </a:p>
        </p:txBody>
      </p:sp>
      <p:pic>
        <p:nvPicPr>
          <p:cNvPr id="3" name="Picture 2"/>
          <p:cNvPicPr>
            <a:picLocks noChangeAspect="1"/>
          </p:cNvPicPr>
          <p:nvPr/>
        </p:nvPicPr>
        <p:blipFill>
          <a:blip r:embed="rId2"/>
          <a:stretch>
            <a:fillRect/>
          </a:stretch>
        </p:blipFill>
        <p:spPr>
          <a:xfrm>
            <a:off x="745678" y="1003778"/>
            <a:ext cx="8143875" cy="2790825"/>
          </a:xfrm>
          <a:prstGeom prst="rect">
            <a:avLst/>
          </a:prstGeom>
        </p:spPr>
      </p:pic>
      <p:pic>
        <p:nvPicPr>
          <p:cNvPr id="4" name="Picture 3"/>
          <p:cNvPicPr>
            <a:picLocks noChangeAspect="1"/>
          </p:cNvPicPr>
          <p:nvPr/>
        </p:nvPicPr>
        <p:blipFill>
          <a:blip r:embed="rId3"/>
          <a:stretch>
            <a:fillRect/>
          </a:stretch>
        </p:blipFill>
        <p:spPr>
          <a:xfrm>
            <a:off x="964753" y="4045859"/>
            <a:ext cx="7924800" cy="3400425"/>
          </a:xfrm>
          <a:prstGeom prst="rect">
            <a:avLst/>
          </a:prstGeom>
        </p:spPr>
      </p:pic>
      <p:sp>
        <p:nvSpPr>
          <p:cNvPr id="5" name="Footer Placeholder 4"/>
          <p:cNvSpPr>
            <a:spLocks noGrp="1"/>
          </p:cNvSpPr>
          <p:nvPr>
            <p:ph type="ftr" sz="quarter" idx="11"/>
          </p:nvPr>
        </p:nvSpPr>
        <p:spPr/>
        <p:txBody>
          <a:bodyPr/>
          <a:lstStyle/>
          <a:p>
            <a:r>
              <a:rPr lang="en-IN" smtClean="0"/>
              <a:t>Dr S.Prayla - CSE</a:t>
            </a:r>
            <a:endParaRPr lang="en-IN"/>
          </a:p>
        </p:txBody>
      </p:sp>
      <p:sp>
        <p:nvSpPr>
          <p:cNvPr id="6" name="Slide Number Placeholder 5"/>
          <p:cNvSpPr>
            <a:spLocks noGrp="1"/>
          </p:cNvSpPr>
          <p:nvPr>
            <p:ph type="sldNum" sz="quarter" idx="12"/>
          </p:nvPr>
        </p:nvSpPr>
        <p:spPr/>
        <p:txBody>
          <a:bodyPr/>
          <a:lstStyle/>
          <a:p>
            <a:fld id="{2D89D78A-259F-4224-AD1A-D32262DD3AAE}" type="slidenum">
              <a:rPr lang="en-IN" smtClean="0"/>
              <a:t>64</a:t>
            </a:fld>
            <a:endParaRPr lang="en-IN"/>
          </a:p>
        </p:txBody>
      </p:sp>
    </p:spTree>
    <p:extLst>
      <p:ext uri="{BB962C8B-B14F-4D97-AF65-F5344CB8AC3E}">
        <p14:creationId xmlns:p14="http://schemas.microsoft.com/office/powerpoint/2010/main" val="26439131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Coffman conditions</a:t>
            </a:r>
          </a:p>
        </p:txBody>
      </p:sp>
      <p:pic>
        <p:nvPicPr>
          <p:cNvPr id="4" name="Content Placeholder 3"/>
          <p:cNvPicPr>
            <a:picLocks noGrp="1" noChangeAspect="1"/>
          </p:cNvPicPr>
          <p:nvPr>
            <p:ph idx="1"/>
          </p:nvPr>
        </p:nvPicPr>
        <p:blipFill>
          <a:blip r:embed="rId2"/>
          <a:stretch>
            <a:fillRect/>
          </a:stretch>
        </p:blipFill>
        <p:spPr>
          <a:xfrm>
            <a:off x="944640" y="1869543"/>
            <a:ext cx="7905750" cy="3429000"/>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65</a:t>
            </a:fld>
            <a:endParaRPr lang="en-IN"/>
          </a:p>
        </p:txBody>
      </p:sp>
    </p:spTree>
    <p:extLst>
      <p:ext uri="{BB962C8B-B14F-4D97-AF65-F5344CB8AC3E}">
        <p14:creationId xmlns:p14="http://schemas.microsoft.com/office/powerpoint/2010/main" val="314057262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7030"/>
          </a:xfrm>
        </p:spPr>
        <p:txBody>
          <a:bodyPr>
            <a:normAutofit fontScale="90000"/>
          </a:bodyPr>
          <a:lstStyle/>
          <a:p>
            <a:r>
              <a:rPr lang="en-IN" dirty="0"/>
              <a:t>Coffman conditions</a:t>
            </a:r>
          </a:p>
        </p:txBody>
      </p:sp>
      <p:sp>
        <p:nvSpPr>
          <p:cNvPr id="3" name="Content Placeholder 2"/>
          <p:cNvSpPr>
            <a:spLocks noGrp="1"/>
          </p:cNvSpPr>
          <p:nvPr>
            <p:ph idx="1"/>
          </p:nvPr>
        </p:nvSpPr>
        <p:spPr/>
        <p:txBody>
          <a:bodyPr/>
          <a:lstStyle/>
          <a:p>
            <a:r>
              <a:rPr lang="en-US" dirty="0" smtClean="0"/>
              <a:t>Circular Wait</a:t>
            </a:r>
            <a:endParaRPr lang="en-IN" dirty="0"/>
          </a:p>
        </p:txBody>
      </p:sp>
      <p:pic>
        <p:nvPicPr>
          <p:cNvPr id="4" name="Picture 3"/>
          <p:cNvPicPr>
            <a:picLocks noChangeAspect="1"/>
          </p:cNvPicPr>
          <p:nvPr/>
        </p:nvPicPr>
        <p:blipFill>
          <a:blip r:embed="rId2"/>
          <a:stretch>
            <a:fillRect/>
          </a:stretch>
        </p:blipFill>
        <p:spPr>
          <a:xfrm>
            <a:off x="687280" y="932156"/>
            <a:ext cx="8220075" cy="5886450"/>
          </a:xfrm>
          <a:prstGeom prst="rect">
            <a:avLst/>
          </a:prstGeom>
        </p:spPr>
      </p:pic>
      <p:sp>
        <p:nvSpPr>
          <p:cNvPr id="5" name="Footer Placeholder 4"/>
          <p:cNvSpPr>
            <a:spLocks noGrp="1"/>
          </p:cNvSpPr>
          <p:nvPr>
            <p:ph type="ftr" sz="quarter" idx="11"/>
          </p:nvPr>
        </p:nvSpPr>
        <p:spPr/>
        <p:txBody>
          <a:bodyPr/>
          <a:lstStyle/>
          <a:p>
            <a:r>
              <a:rPr lang="en-IN" smtClean="0"/>
              <a:t>Dr S.Prayla - CSE</a:t>
            </a:r>
            <a:endParaRPr lang="en-IN"/>
          </a:p>
        </p:txBody>
      </p:sp>
      <p:sp>
        <p:nvSpPr>
          <p:cNvPr id="6" name="Slide Number Placeholder 5"/>
          <p:cNvSpPr>
            <a:spLocks noGrp="1"/>
          </p:cNvSpPr>
          <p:nvPr>
            <p:ph type="sldNum" sz="quarter" idx="12"/>
          </p:nvPr>
        </p:nvSpPr>
        <p:spPr/>
        <p:txBody>
          <a:bodyPr/>
          <a:lstStyle/>
          <a:p>
            <a:fld id="{2D89D78A-259F-4224-AD1A-D32262DD3AAE}" type="slidenum">
              <a:rPr lang="en-IN" smtClean="0"/>
              <a:t>66</a:t>
            </a:fld>
            <a:endParaRPr lang="en-IN"/>
          </a:p>
        </p:txBody>
      </p:sp>
    </p:spTree>
    <p:extLst>
      <p:ext uri="{BB962C8B-B14F-4D97-AF65-F5344CB8AC3E}">
        <p14:creationId xmlns:p14="http://schemas.microsoft.com/office/powerpoint/2010/main" val="28189025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78254"/>
          </a:xfrm>
        </p:spPr>
        <p:txBody>
          <a:bodyPr>
            <a:normAutofit fontScale="90000"/>
          </a:bodyPr>
          <a:lstStyle/>
          <a:p>
            <a:r>
              <a:rPr lang="en-US" dirty="0"/>
              <a:t>Resource Allocation Graph (RAG) in Operating System</a:t>
            </a:r>
            <a:endParaRPr lang="en-IN" dirty="0"/>
          </a:p>
        </p:txBody>
      </p:sp>
      <p:sp>
        <p:nvSpPr>
          <p:cNvPr id="3" name="Content Placeholder 2"/>
          <p:cNvSpPr>
            <a:spLocks noGrp="1"/>
          </p:cNvSpPr>
          <p:nvPr>
            <p:ph idx="1"/>
          </p:nvPr>
        </p:nvSpPr>
        <p:spPr>
          <a:xfrm>
            <a:off x="838200" y="1118586"/>
            <a:ext cx="10515600" cy="5058377"/>
          </a:xfrm>
        </p:spPr>
        <p:txBody>
          <a:bodyPr/>
          <a:lstStyle/>
          <a:p>
            <a:r>
              <a:rPr lang="en-US" dirty="0"/>
              <a:t> what is the state of the system in terms of processes and resources. </a:t>
            </a:r>
            <a:endParaRPr lang="en-US" dirty="0" smtClean="0"/>
          </a:p>
          <a:p>
            <a:r>
              <a:rPr lang="en-US" dirty="0"/>
              <a:t>how many resources are available, how many are allocated and what is the request of each process. </a:t>
            </a:r>
            <a:endParaRPr lang="en-US" dirty="0" smtClean="0"/>
          </a:p>
          <a:p>
            <a:r>
              <a:rPr lang="en-US" dirty="0" smtClean="0"/>
              <a:t>Everything </a:t>
            </a:r>
            <a:r>
              <a:rPr lang="en-US" dirty="0"/>
              <a:t>can be represented in terms of the diagram. </a:t>
            </a: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1429966042"/>
              </p:ext>
            </p:extLst>
          </p:nvPr>
        </p:nvGraphicFramePr>
        <p:xfrm>
          <a:off x="1543728" y="3344694"/>
          <a:ext cx="8128000" cy="1828800"/>
        </p:xfrm>
        <a:graphic>
          <a:graphicData uri="http://schemas.openxmlformats.org/drawingml/2006/table">
            <a:tbl>
              <a:tblPr firstRow="1" bandRow="1">
                <a:tableStyleId>{5C22544A-7EE6-4342-B048-85BDC9FD1C3A}</a:tableStyleId>
              </a:tblPr>
              <a:tblGrid>
                <a:gridCol w="4064000"/>
                <a:gridCol w="4064000"/>
              </a:tblGrid>
              <a:tr h="0">
                <a:tc>
                  <a:txBody>
                    <a:bodyPr/>
                    <a:lstStyle/>
                    <a:p>
                      <a:r>
                        <a:rPr lang="en-US" dirty="0" smtClean="0"/>
                        <a:t>RAG</a:t>
                      </a:r>
                      <a:endParaRPr lang="en-IN" dirty="0"/>
                    </a:p>
                  </a:txBody>
                  <a:tcPr/>
                </a:tc>
                <a:tc>
                  <a:txBody>
                    <a:bodyPr/>
                    <a:lstStyle/>
                    <a:p>
                      <a:r>
                        <a:rPr lang="en-US" dirty="0" smtClean="0"/>
                        <a:t>Table</a:t>
                      </a:r>
                      <a:endParaRPr lang="en-IN" dirty="0"/>
                    </a:p>
                  </a:txBody>
                  <a:tcPr/>
                </a:tc>
              </a:tr>
              <a:tr h="370840">
                <a:tc>
                  <a:txBody>
                    <a:bodyPr/>
                    <a:lstStyle/>
                    <a:p>
                      <a:r>
                        <a:rPr lang="en-US" dirty="0" smtClean="0"/>
                        <a:t>possible to see a deadlock directly by using RAG</a:t>
                      </a:r>
                    </a:p>
                    <a:p>
                      <a:endParaRPr lang="en-US" dirty="0" smtClean="0"/>
                    </a:p>
                    <a:p>
                      <a:r>
                        <a:rPr lang="en-US" sz="1800" b="0" i="0" kern="1200" dirty="0" smtClean="0">
                          <a:solidFill>
                            <a:schemeClr val="dk1"/>
                          </a:solidFill>
                          <a:effectLst/>
                          <a:latin typeface="+mn-lt"/>
                          <a:ea typeface="+mn-ea"/>
                          <a:cs typeface="+mn-cs"/>
                        </a:rPr>
                        <a:t>if the system contains less number of process and resource.</a:t>
                      </a:r>
                      <a:endParaRPr lang="en-IN" dirty="0"/>
                    </a:p>
                  </a:txBody>
                  <a:tcPr/>
                </a:tc>
                <a:tc>
                  <a:txBody>
                    <a:bodyPr/>
                    <a:lstStyle/>
                    <a:p>
                      <a:r>
                        <a:rPr lang="en-US" dirty="0" smtClean="0"/>
                        <a:t>Not</a:t>
                      </a:r>
                      <a:r>
                        <a:rPr lang="en-US" baseline="0" dirty="0" smtClean="0"/>
                        <a:t> easy as RAG</a:t>
                      </a:r>
                    </a:p>
                    <a:p>
                      <a:endParaRPr lang="en-US" baseline="0" dirty="0" smtClean="0"/>
                    </a:p>
                    <a:p>
                      <a:endParaRPr lang="en-US" baseline="0" dirty="0" smtClean="0"/>
                    </a:p>
                    <a:p>
                      <a:r>
                        <a:rPr lang="en-US" sz="1800" b="0" i="0" kern="1200" dirty="0" smtClean="0">
                          <a:solidFill>
                            <a:schemeClr val="dk1"/>
                          </a:solidFill>
                          <a:effectLst/>
                          <a:latin typeface="+mn-lt"/>
                          <a:ea typeface="+mn-ea"/>
                          <a:cs typeface="+mn-cs"/>
                        </a:rPr>
                        <a:t>better if the system contains lots of process and resource</a:t>
                      </a:r>
                      <a:endParaRPr lang="en-IN" dirty="0"/>
                    </a:p>
                  </a:txBody>
                  <a:tcPr/>
                </a:tc>
              </a:tr>
            </a:tbl>
          </a:graphicData>
        </a:graphic>
      </p:graphicFrame>
      <p:sp>
        <p:nvSpPr>
          <p:cNvPr id="5" name="Footer Placeholder 4"/>
          <p:cNvSpPr>
            <a:spLocks noGrp="1"/>
          </p:cNvSpPr>
          <p:nvPr>
            <p:ph type="ftr" sz="quarter" idx="11"/>
          </p:nvPr>
        </p:nvSpPr>
        <p:spPr/>
        <p:txBody>
          <a:bodyPr/>
          <a:lstStyle/>
          <a:p>
            <a:r>
              <a:rPr lang="en-IN" smtClean="0"/>
              <a:t>Dr S.Prayla - CSE</a:t>
            </a:r>
            <a:endParaRPr lang="en-IN"/>
          </a:p>
        </p:txBody>
      </p:sp>
      <p:sp>
        <p:nvSpPr>
          <p:cNvPr id="6" name="Slide Number Placeholder 5"/>
          <p:cNvSpPr>
            <a:spLocks noGrp="1"/>
          </p:cNvSpPr>
          <p:nvPr>
            <p:ph type="sldNum" sz="quarter" idx="12"/>
          </p:nvPr>
        </p:nvSpPr>
        <p:spPr/>
        <p:txBody>
          <a:bodyPr/>
          <a:lstStyle/>
          <a:p>
            <a:fld id="{2D89D78A-259F-4224-AD1A-D32262DD3AAE}" type="slidenum">
              <a:rPr lang="en-IN" smtClean="0"/>
              <a:t>67</a:t>
            </a:fld>
            <a:endParaRPr lang="en-IN"/>
          </a:p>
        </p:txBody>
      </p:sp>
    </p:spTree>
    <p:extLst>
      <p:ext uri="{BB962C8B-B14F-4D97-AF65-F5344CB8AC3E}">
        <p14:creationId xmlns:p14="http://schemas.microsoft.com/office/powerpoint/2010/main" val="283480205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3865"/>
          </a:xfrm>
        </p:spPr>
        <p:txBody>
          <a:bodyPr>
            <a:normAutofit fontScale="90000"/>
          </a:bodyPr>
          <a:lstStyle/>
          <a:p>
            <a:pPr algn="ctr"/>
            <a:r>
              <a:rPr lang="en-US" dirty="0" smtClean="0"/>
              <a:t>RAG</a:t>
            </a:r>
            <a:endParaRPr lang="en-IN" dirty="0"/>
          </a:p>
        </p:txBody>
      </p:sp>
      <p:pic>
        <p:nvPicPr>
          <p:cNvPr id="4" name="Content Placeholder 3"/>
          <p:cNvPicPr>
            <a:picLocks noGrp="1" noChangeAspect="1"/>
          </p:cNvPicPr>
          <p:nvPr>
            <p:ph idx="1"/>
          </p:nvPr>
        </p:nvPicPr>
        <p:blipFill>
          <a:blip r:embed="rId2"/>
          <a:stretch>
            <a:fillRect/>
          </a:stretch>
        </p:blipFill>
        <p:spPr>
          <a:xfrm>
            <a:off x="1127464" y="798990"/>
            <a:ext cx="9925235" cy="5377973"/>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68</a:t>
            </a:fld>
            <a:endParaRPr lang="en-IN"/>
          </a:p>
        </p:txBody>
      </p:sp>
    </p:spTree>
    <p:extLst>
      <p:ext uri="{BB962C8B-B14F-4D97-AF65-F5344CB8AC3E}">
        <p14:creationId xmlns:p14="http://schemas.microsoft.com/office/powerpoint/2010/main" val="2896017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0397"/>
          </a:xfrm>
        </p:spPr>
        <p:txBody>
          <a:bodyPr>
            <a:normAutofit fontScale="90000"/>
          </a:bodyPr>
          <a:lstStyle/>
          <a:p>
            <a:r>
              <a:rPr lang="en-US" dirty="0" smtClean="0"/>
              <a:t>RAR-EDGES</a:t>
            </a:r>
            <a:endParaRPr lang="en-IN" dirty="0"/>
          </a:p>
        </p:txBody>
      </p:sp>
      <p:pic>
        <p:nvPicPr>
          <p:cNvPr id="4" name="Content Placeholder 3"/>
          <p:cNvPicPr>
            <a:picLocks noGrp="1" noChangeAspect="1"/>
          </p:cNvPicPr>
          <p:nvPr>
            <p:ph idx="1"/>
          </p:nvPr>
        </p:nvPicPr>
        <p:blipFill>
          <a:blip r:embed="rId2"/>
          <a:stretch>
            <a:fillRect/>
          </a:stretch>
        </p:blipFill>
        <p:spPr>
          <a:xfrm>
            <a:off x="976544" y="967666"/>
            <a:ext cx="9025871" cy="5209297"/>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69</a:t>
            </a:fld>
            <a:endParaRPr lang="en-IN"/>
          </a:p>
        </p:txBody>
      </p:sp>
    </p:spTree>
    <p:extLst>
      <p:ext uri="{BB962C8B-B14F-4D97-AF65-F5344CB8AC3E}">
        <p14:creationId xmlns:p14="http://schemas.microsoft.com/office/powerpoint/2010/main" val="33789739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6110"/>
          </a:xfrm>
        </p:spPr>
        <p:txBody>
          <a:bodyPr>
            <a:normAutofit fontScale="90000"/>
          </a:bodyPr>
          <a:lstStyle/>
          <a:p>
            <a:pPr algn="ctr"/>
            <a:r>
              <a:rPr lang="en-IN" b="1" dirty="0"/>
              <a:t>Example- producer-consumer problem</a:t>
            </a:r>
            <a:endParaRPr lang="en-IN" dirty="0"/>
          </a:p>
        </p:txBody>
      </p:sp>
      <p:sp>
        <p:nvSpPr>
          <p:cNvPr id="3" name="Content Placeholder 2"/>
          <p:cNvSpPr>
            <a:spLocks noGrp="1"/>
          </p:cNvSpPr>
          <p:nvPr>
            <p:ph idx="1"/>
          </p:nvPr>
        </p:nvSpPr>
        <p:spPr>
          <a:xfrm>
            <a:off x="838200" y="781236"/>
            <a:ext cx="10515600" cy="5395727"/>
          </a:xfrm>
        </p:spPr>
        <p:txBody>
          <a:bodyPr/>
          <a:lstStyle/>
          <a:p>
            <a:r>
              <a:rPr lang="en-IN" dirty="0" smtClean="0"/>
              <a:t>Also Known as bounded buffer problem.</a:t>
            </a:r>
          </a:p>
          <a:p>
            <a:pPr marL="0" indent="0">
              <a:buNone/>
            </a:pPr>
            <a:r>
              <a:rPr lang="en-IN" dirty="0" smtClean="0"/>
              <a:t>(</a:t>
            </a:r>
            <a:r>
              <a:rPr lang="en-US" dirty="0"/>
              <a:t>a print program produces characters that are consumed by the printer </a:t>
            </a:r>
            <a:r>
              <a:rPr lang="en-US" dirty="0" smtClean="0"/>
              <a:t>driver)</a:t>
            </a:r>
            <a:endParaRPr lang="en-IN" dirty="0" smtClean="0"/>
          </a:p>
          <a:p>
            <a:r>
              <a:rPr lang="en-IN" dirty="0" smtClean="0"/>
              <a:t>Problem describes two processes</a:t>
            </a:r>
          </a:p>
          <a:p>
            <a:pPr marL="0" indent="0">
              <a:buNone/>
            </a:pPr>
            <a:r>
              <a:rPr lang="en-IN" dirty="0" smtClean="0"/>
              <a:t>1. Producer</a:t>
            </a:r>
          </a:p>
          <a:p>
            <a:pPr marL="0" indent="0">
              <a:buNone/>
            </a:pPr>
            <a:r>
              <a:rPr lang="en-IN" dirty="0" smtClean="0"/>
              <a:t>2. Consumer </a:t>
            </a:r>
          </a:p>
          <a:p>
            <a:pPr marL="0" indent="0">
              <a:buNone/>
            </a:pPr>
            <a:r>
              <a:rPr lang="en-IN" dirty="0" smtClean="0"/>
              <a:t>They share a common fixed Size buffer</a:t>
            </a:r>
          </a:p>
          <a:p>
            <a:pPr marL="0" indent="0">
              <a:buNone/>
            </a:pPr>
            <a:r>
              <a:rPr lang="en-IN" dirty="0" smtClean="0"/>
              <a:t>Producer: Generate a piece of data, put it into the buffer and start again</a:t>
            </a:r>
          </a:p>
          <a:p>
            <a:pPr marL="0" indent="0">
              <a:buNone/>
            </a:pPr>
            <a:r>
              <a:rPr lang="en-IN" dirty="0" smtClean="0"/>
              <a:t>Consumer: Consuming the data(removing the data from the buffer)one piece at </a:t>
            </a:r>
            <a:r>
              <a:rPr lang="en-IN" smtClean="0"/>
              <a:t>a time.</a:t>
            </a:r>
            <a:endParaRPr lang="en-IN" dirty="0"/>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7</a:t>
            </a:fld>
            <a:endParaRPr lang="en-IN"/>
          </a:p>
        </p:txBody>
      </p:sp>
    </p:spTree>
    <p:extLst>
      <p:ext uri="{BB962C8B-B14F-4D97-AF65-F5344CB8AC3E}">
        <p14:creationId xmlns:p14="http://schemas.microsoft.com/office/powerpoint/2010/main" val="3386295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3480" y="481012"/>
            <a:ext cx="11230252" cy="6541225"/>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4" name="Slide Number Placeholder 3"/>
          <p:cNvSpPr>
            <a:spLocks noGrp="1"/>
          </p:cNvSpPr>
          <p:nvPr>
            <p:ph type="sldNum" sz="quarter" idx="12"/>
          </p:nvPr>
        </p:nvSpPr>
        <p:spPr/>
        <p:txBody>
          <a:bodyPr/>
          <a:lstStyle/>
          <a:p>
            <a:fld id="{2D89D78A-259F-4224-AD1A-D32262DD3AAE}" type="slidenum">
              <a:rPr lang="en-IN" smtClean="0"/>
              <a:t>70</a:t>
            </a:fld>
            <a:endParaRPr lang="en-IN"/>
          </a:p>
        </p:txBody>
      </p:sp>
    </p:spTree>
    <p:extLst>
      <p:ext uri="{BB962C8B-B14F-4D97-AF65-F5344CB8AC3E}">
        <p14:creationId xmlns:p14="http://schemas.microsoft.com/office/powerpoint/2010/main" val="31770399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instance resource type with deadlock</a:t>
            </a:r>
            <a:endParaRPr lang="en-IN" dirty="0"/>
          </a:p>
        </p:txBody>
      </p:sp>
      <p:pic>
        <p:nvPicPr>
          <p:cNvPr id="4" name="Content Placeholder 3"/>
          <p:cNvPicPr>
            <a:picLocks noGrp="1" noChangeAspect="1"/>
          </p:cNvPicPr>
          <p:nvPr>
            <p:ph idx="1"/>
          </p:nvPr>
        </p:nvPicPr>
        <p:blipFill>
          <a:blip r:embed="rId2"/>
          <a:stretch>
            <a:fillRect/>
          </a:stretch>
        </p:blipFill>
        <p:spPr>
          <a:xfrm>
            <a:off x="1979720" y="1793288"/>
            <a:ext cx="7981026" cy="4660777"/>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71</a:t>
            </a:fld>
            <a:endParaRPr lang="en-IN"/>
          </a:p>
        </p:txBody>
      </p:sp>
    </p:spTree>
    <p:extLst>
      <p:ext uri="{BB962C8B-B14F-4D97-AF65-F5344CB8AC3E}">
        <p14:creationId xmlns:p14="http://schemas.microsoft.com/office/powerpoint/2010/main" val="11510613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 instance </a:t>
            </a:r>
            <a:r>
              <a:rPr lang="en-US" dirty="0"/>
              <a:t>resource type </a:t>
            </a:r>
            <a:r>
              <a:rPr lang="en-US" dirty="0" smtClean="0"/>
              <a:t>without </a:t>
            </a:r>
            <a:r>
              <a:rPr lang="en-US" dirty="0"/>
              <a:t>deadlock</a:t>
            </a:r>
            <a:endParaRPr lang="en-IN" dirty="0"/>
          </a:p>
        </p:txBody>
      </p:sp>
      <p:pic>
        <p:nvPicPr>
          <p:cNvPr id="4" name="Content Placeholder 3"/>
          <p:cNvPicPr>
            <a:picLocks noGrp="1" noChangeAspect="1"/>
          </p:cNvPicPr>
          <p:nvPr>
            <p:ph idx="1"/>
          </p:nvPr>
        </p:nvPicPr>
        <p:blipFill>
          <a:blip r:embed="rId2"/>
          <a:stretch>
            <a:fillRect/>
          </a:stretch>
        </p:blipFill>
        <p:spPr>
          <a:xfrm>
            <a:off x="985421" y="1709403"/>
            <a:ext cx="4607511" cy="4628232"/>
          </a:xfrm>
          <a:prstGeom prst="rect">
            <a:avLst/>
          </a:prstGeom>
        </p:spPr>
      </p:pic>
      <p:pic>
        <p:nvPicPr>
          <p:cNvPr id="3" name="Picture 2"/>
          <p:cNvPicPr>
            <a:picLocks noChangeAspect="1"/>
          </p:cNvPicPr>
          <p:nvPr/>
        </p:nvPicPr>
        <p:blipFill>
          <a:blip r:embed="rId3"/>
          <a:stretch>
            <a:fillRect/>
          </a:stretch>
        </p:blipFill>
        <p:spPr>
          <a:xfrm>
            <a:off x="5746386" y="2172690"/>
            <a:ext cx="6096851" cy="3429479"/>
          </a:xfrm>
          <a:prstGeom prst="rect">
            <a:avLst/>
          </a:prstGeom>
        </p:spPr>
      </p:pic>
      <p:sp>
        <p:nvSpPr>
          <p:cNvPr id="5" name="Footer Placeholder 4"/>
          <p:cNvSpPr>
            <a:spLocks noGrp="1"/>
          </p:cNvSpPr>
          <p:nvPr>
            <p:ph type="ftr" sz="quarter" idx="11"/>
          </p:nvPr>
        </p:nvSpPr>
        <p:spPr/>
        <p:txBody>
          <a:bodyPr/>
          <a:lstStyle/>
          <a:p>
            <a:r>
              <a:rPr lang="en-IN" smtClean="0"/>
              <a:t>Dr S.Prayla - CSE</a:t>
            </a:r>
            <a:endParaRPr lang="en-IN"/>
          </a:p>
        </p:txBody>
      </p:sp>
      <p:sp>
        <p:nvSpPr>
          <p:cNvPr id="6" name="Slide Number Placeholder 5"/>
          <p:cNvSpPr>
            <a:spLocks noGrp="1"/>
          </p:cNvSpPr>
          <p:nvPr>
            <p:ph type="sldNum" sz="quarter" idx="12"/>
          </p:nvPr>
        </p:nvSpPr>
        <p:spPr/>
        <p:txBody>
          <a:bodyPr/>
          <a:lstStyle/>
          <a:p>
            <a:fld id="{2D89D78A-259F-4224-AD1A-D32262DD3AAE}" type="slidenum">
              <a:rPr lang="en-IN" smtClean="0"/>
              <a:t>72</a:t>
            </a:fld>
            <a:endParaRPr lang="en-IN"/>
          </a:p>
        </p:txBody>
      </p:sp>
    </p:spTree>
    <p:extLst>
      <p:ext uri="{BB962C8B-B14F-4D97-AF65-F5344CB8AC3E}">
        <p14:creationId xmlns:p14="http://schemas.microsoft.com/office/powerpoint/2010/main" val="315344638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247434"/>
          </a:xfrm>
        </p:spPr>
        <p:txBody>
          <a:bodyPr>
            <a:normAutofit fontScale="90000"/>
          </a:bodyPr>
          <a:lstStyle/>
          <a:p>
            <a:pPr algn="ctr"/>
            <a:r>
              <a:rPr lang="en-US" dirty="0"/>
              <a:t>safe state or </a:t>
            </a:r>
            <a:r>
              <a:rPr lang="en-US" dirty="0" smtClean="0"/>
              <a:t>unsafe </a:t>
            </a:r>
            <a:r>
              <a:rPr lang="en-US" dirty="0"/>
              <a:t>state</a:t>
            </a:r>
            <a:endParaRPr lang="en-IN" dirty="0"/>
          </a:p>
        </p:txBody>
      </p:sp>
      <p:pic>
        <p:nvPicPr>
          <p:cNvPr id="4" name="Content Placeholder 3"/>
          <p:cNvPicPr>
            <a:picLocks noGrp="1" noChangeAspect="1"/>
          </p:cNvPicPr>
          <p:nvPr>
            <p:ph idx="1"/>
          </p:nvPr>
        </p:nvPicPr>
        <p:blipFill>
          <a:blip r:embed="rId2"/>
          <a:stretch>
            <a:fillRect/>
          </a:stretch>
        </p:blipFill>
        <p:spPr>
          <a:xfrm>
            <a:off x="1228725" y="1114425"/>
            <a:ext cx="9734550" cy="4791075"/>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73</a:t>
            </a:fld>
            <a:endParaRPr lang="en-IN"/>
          </a:p>
        </p:txBody>
      </p:sp>
    </p:spTree>
    <p:extLst>
      <p:ext uri="{BB962C8B-B14F-4D97-AF65-F5344CB8AC3E}">
        <p14:creationId xmlns:p14="http://schemas.microsoft.com/office/powerpoint/2010/main" val="1949853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728" y="0"/>
            <a:ext cx="9096375" cy="6772275"/>
          </a:xfrm>
          <a:prstGeom prst="rect">
            <a:avLst/>
          </a:prstGeom>
        </p:spPr>
      </p:pic>
      <p:sp>
        <p:nvSpPr>
          <p:cNvPr id="3" name="Rectangle 2"/>
          <p:cNvSpPr/>
          <p:nvPr/>
        </p:nvSpPr>
        <p:spPr>
          <a:xfrm>
            <a:off x="9451552" y="1215238"/>
            <a:ext cx="2325920" cy="2862322"/>
          </a:xfrm>
          <a:prstGeom prst="rect">
            <a:avLst/>
          </a:prstGeom>
        </p:spPr>
        <p:txBody>
          <a:bodyPr wrap="square">
            <a:spAutoFit/>
          </a:bodyPr>
          <a:lstStyle/>
          <a:p>
            <a:r>
              <a:rPr lang="en-US" dirty="0" smtClean="0"/>
              <a:t>There </a:t>
            </a:r>
            <a:r>
              <a:rPr lang="en-US" dirty="0"/>
              <a:t>is no deadlock in this RAG</a:t>
            </a:r>
            <a:r>
              <a:rPr lang="en-US" dirty="0" smtClean="0"/>
              <a:t>.</a:t>
            </a:r>
          </a:p>
          <a:p>
            <a:r>
              <a:rPr lang="en-US" dirty="0" smtClean="0"/>
              <a:t>Even </a:t>
            </a:r>
            <a:r>
              <a:rPr lang="en-US" dirty="0"/>
              <a:t>though there is a </a:t>
            </a:r>
            <a:r>
              <a:rPr lang="en-US" dirty="0">
                <a:solidFill>
                  <a:srgbClr val="FF0000"/>
                </a:solidFill>
              </a:rPr>
              <a:t>cycle,</a:t>
            </a:r>
            <a:r>
              <a:rPr lang="en-US" dirty="0"/>
              <a:t> still there is no deadlock</a:t>
            </a:r>
            <a:r>
              <a:rPr lang="en-US" dirty="0" smtClean="0"/>
              <a:t>.</a:t>
            </a:r>
          </a:p>
          <a:p>
            <a:r>
              <a:rPr lang="en-US" dirty="0" smtClean="0"/>
              <a:t>Therefore </a:t>
            </a:r>
            <a:r>
              <a:rPr lang="en-US" dirty="0"/>
              <a:t>in multi-instance resource cycle is not sufficient condition for deadlock.</a:t>
            </a:r>
            <a:endParaRPr lang="en-IN" dirty="0"/>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74</a:t>
            </a:fld>
            <a:endParaRPr lang="en-IN"/>
          </a:p>
        </p:txBody>
      </p:sp>
    </p:spTree>
    <p:extLst>
      <p:ext uri="{BB962C8B-B14F-4D97-AF65-F5344CB8AC3E}">
        <p14:creationId xmlns:p14="http://schemas.microsoft.com/office/powerpoint/2010/main" val="307370424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5" name="Content Placeholder 4"/>
          <p:cNvPicPr>
            <a:picLocks noGrp="1" noChangeAspect="1"/>
          </p:cNvPicPr>
          <p:nvPr>
            <p:ph idx="1"/>
          </p:nvPr>
        </p:nvPicPr>
        <p:blipFill>
          <a:blip r:embed="rId2"/>
          <a:stretch>
            <a:fillRect/>
          </a:stretch>
        </p:blipFill>
        <p:spPr>
          <a:xfrm>
            <a:off x="5458396" y="0"/>
            <a:ext cx="6172200" cy="5584902"/>
          </a:xfrm>
          <a:prstGeom prst="rect">
            <a:avLst/>
          </a:prstGeom>
        </p:spPr>
      </p:pic>
      <p:pic>
        <p:nvPicPr>
          <p:cNvPr id="6" name="Picture 5"/>
          <p:cNvPicPr>
            <a:picLocks noChangeAspect="1"/>
          </p:cNvPicPr>
          <p:nvPr/>
        </p:nvPicPr>
        <p:blipFill>
          <a:blip r:embed="rId3"/>
          <a:stretch>
            <a:fillRect/>
          </a:stretch>
        </p:blipFill>
        <p:spPr>
          <a:xfrm>
            <a:off x="44950" y="284086"/>
            <a:ext cx="5521911" cy="6116714"/>
          </a:xfrm>
          <a:prstGeom prst="rect">
            <a:avLst/>
          </a:prstGeom>
        </p:spPr>
      </p:pic>
      <p:sp>
        <p:nvSpPr>
          <p:cNvPr id="7" name="Rectangle 6"/>
          <p:cNvSpPr/>
          <p:nvPr/>
        </p:nvSpPr>
        <p:spPr>
          <a:xfrm>
            <a:off x="5566861" y="5648391"/>
            <a:ext cx="6096000" cy="923330"/>
          </a:xfrm>
          <a:prstGeom prst="rect">
            <a:avLst/>
          </a:prstGeom>
        </p:spPr>
        <p:txBody>
          <a:bodyPr>
            <a:spAutoFit/>
          </a:bodyPr>
          <a:lstStyle/>
          <a:p>
            <a:r>
              <a:rPr lang="en-US" dirty="0" err="1"/>
              <a:t>So,the</a:t>
            </a:r>
            <a:r>
              <a:rPr lang="en-US" dirty="0"/>
              <a:t> Available resource is = (0, 0), but requirement are (0, 1), (1, 0) and (1, 0).So you can’t fulfill any one </a:t>
            </a:r>
            <a:r>
              <a:rPr lang="en-US" dirty="0" err="1"/>
              <a:t>requirement.Therefore</a:t>
            </a:r>
            <a:r>
              <a:rPr lang="en-US" dirty="0"/>
              <a:t>, it is in deadlock.</a:t>
            </a:r>
            <a:endParaRPr lang="en-IN" dirty="0"/>
          </a:p>
        </p:txBody>
      </p:sp>
      <p:sp>
        <p:nvSpPr>
          <p:cNvPr id="3" name="Footer Placeholder 2"/>
          <p:cNvSpPr>
            <a:spLocks noGrp="1"/>
          </p:cNvSpPr>
          <p:nvPr>
            <p:ph type="ftr" sz="quarter" idx="11"/>
          </p:nvPr>
        </p:nvSpPr>
        <p:spPr/>
        <p:txBody>
          <a:bodyPr/>
          <a:lstStyle/>
          <a:p>
            <a:r>
              <a:rPr lang="en-IN" smtClean="0"/>
              <a:t>Dr S.Prayla - CSE</a:t>
            </a:r>
            <a:endParaRPr lang="en-IN"/>
          </a:p>
        </p:txBody>
      </p:sp>
      <p:sp>
        <p:nvSpPr>
          <p:cNvPr id="4" name="Slide Number Placeholder 3"/>
          <p:cNvSpPr>
            <a:spLocks noGrp="1"/>
          </p:cNvSpPr>
          <p:nvPr>
            <p:ph type="sldNum" sz="quarter" idx="12"/>
          </p:nvPr>
        </p:nvSpPr>
        <p:spPr/>
        <p:txBody>
          <a:bodyPr/>
          <a:lstStyle/>
          <a:p>
            <a:fld id="{2D89D78A-259F-4224-AD1A-D32262DD3AAE}" type="slidenum">
              <a:rPr lang="en-IN" smtClean="0"/>
              <a:t>75</a:t>
            </a:fld>
            <a:endParaRPr lang="en-IN"/>
          </a:p>
        </p:txBody>
      </p:sp>
    </p:spTree>
    <p:extLst>
      <p:ext uri="{BB962C8B-B14F-4D97-AF65-F5344CB8AC3E}">
        <p14:creationId xmlns:p14="http://schemas.microsoft.com/office/powerpoint/2010/main" val="25922793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1621"/>
          </a:xfrm>
        </p:spPr>
        <p:txBody>
          <a:bodyPr>
            <a:normAutofit fontScale="90000"/>
          </a:bodyPr>
          <a:lstStyle/>
          <a:p>
            <a:pPr algn="ctr"/>
            <a:r>
              <a:rPr lang="en-IN" dirty="0"/>
              <a:t>Deadlock Avoidance</a:t>
            </a:r>
            <a:br>
              <a:rPr lang="en-IN" dirty="0"/>
            </a:br>
            <a:endParaRPr lang="en-IN" dirty="0"/>
          </a:p>
        </p:txBody>
      </p:sp>
      <p:sp>
        <p:nvSpPr>
          <p:cNvPr id="3" name="Content Placeholder 2"/>
          <p:cNvSpPr>
            <a:spLocks noGrp="1"/>
          </p:cNvSpPr>
          <p:nvPr>
            <p:ph idx="1"/>
          </p:nvPr>
        </p:nvSpPr>
        <p:spPr>
          <a:xfrm>
            <a:off x="838200" y="639192"/>
            <a:ext cx="10515600" cy="5537771"/>
          </a:xfrm>
        </p:spPr>
        <p:txBody>
          <a:bodyPr/>
          <a:lstStyle/>
          <a:p>
            <a:pPr algn="just"/>
            <a:r>
              <a:rPr lang="en-US" dirty="0"/>
              <a:t>Requires that the system has some </a:t>
            </a:r>
            <a:r>
              <a:rPr lang="en-US" b="1" i="1" dirty="0">
                <a:solidFill>
                  <a:srgbClr val="FF0000"/>
                </a:solidFill>
              </a:rPr>
              <a:t>additional </a:t>
            </a:r>
            <a:r>
              <a:rPr lang="en-US" b="1" i="1" dirty="0" smtClean="0">
                <a:solidFill>
                  <a:srgbClr val="FF0000"/>
                </a:solidFill>
              </a:rPr>
              <a:t>or </a:t>
            </a:r>
            <a:r>
              <a:rPr lang="en-US" b="1" i="1" dirty="0">
                <a:solidFill>
                  <a:srgbClr val="FF0000"/>
                </a:solidFill>
              </a:rPr>
              <a:t>priori information</a:t>
            </a:r>
            <a:r>
              <a:rPr lang="en-US" dirty="0"/>
              <a:t> available</a:t>
            </a:r>
            <a:r>
              <a:rPr lang="en-US" dirty="0" smtClean="0"/>
              <a:t>.</a:t>
            </a:r>
          </a:p>
          <a:p>
            <a:pPr algn="just"/>
            <a:r>
              <a:rPr lang="en-US" dirty="0" smtClean="0"/>
              <a:t>Simplest </a:t>
            </a:r>
            <a:r>
              <a:rPr lang="en-US" dirty="0"/>
              <a:t>and most useful model requires that each process declare the maximum number of resources of each type that it may need. </a:t>
            </a:r>
            <a:endParaRPr lang="en-US" dirty="0" smtClean="0"/>
          </a:p>
          <a:p>
            <a:pPr algn="just"/>
            <a:r>
              <a:rPr lang="en-US" dirty="0" smtClean="0"/>
              <a:t>The </a:t>
            </a:r>
            <a:r>
              <a:rPr lang="en-US" i="1" dirty="0">
                <a:solidFill>
                  <a:srgbClr val="00B050"/>
                </a:solidFill>
              </a:rPr>
              <a:t>deadlock-avoidance algorithm dynamically examines the resource-allocation state to ensure that there can never be a circular-wait condition</a:t>
            </a:r>
            <a:r>
              <a:rPr lang="en-US" i="1" dirty="0" smtClean="0">
                <a:solidFill>
                  <a:srgbClr val="00B050"/>
                </a:solidFill>
              </a:rPr>
              <a:t>.</a:t>
            </a:r>
          </a:p>
          <a:p>
            <a:pPr algn="just"/>
            <a:r>
              <a:rPr lang="en-US" dirty="0" smtClean="0"/>
              <a:t>Resource-allocation </a:t>
            </a:r>
            <a:r>
              <a:rPr lang="en-US" dirty="0"/>
              <a:t>state is defined by the </a:t>
            </a:r>
            <a:r>
              <a:rPr lang="en-US" dirty="0">
                <a:solidFill>
                  <a:srgbClr val="FF0000"/>
                </a:solidFill>
              </a:rPr>
              <a:t>number of available and allocated resources, and the maximum demands of the processes</a:t>
            </a:r>
            <a:r>
              <a:rPr lang="en-US" dirty="0"/>
              <a:t>. </a:t>
            </a:r>
            <a:endParaRPr lang="en-IN" dirty="0"/>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76</a:t>
            </a:fld>
            <a:endParaRPr lang="en-IN"/>
          </a:p>
        </p:txBody>
      </p:sp>
    </p:spTree>
    <p:extLst>
      <p:ext uri="{BB962C8B-B14F-4D97-AF65-F5344CB8AC3E}">
        <p14:creationId xmlns:p14="http://schemas.microsoft.com/office/powerpoint/2010/main" val="12366731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6110"/>
          </a:xfrm>
        </p:spPr>
        <p:txBody>
          <a:bodyPr>
            <a:normAutofit fontScale="90000"/>
          </a:bodyPr>
          <a:lstStyle/>
          <a:p>
            <a:pPr algn="ctr"/>
            <a:r>
              <a:rPr lang="en-IN" dirty="0"/>
              <a:t>Safe State</a:t>
            </a:r>
          </a:p>
        </p:txBody>
      </p:sp>
      <p:sp>
        <p:nvSpPr>
          <p:cNvPr id="3" name="Content Placeholder 2"/>
          <p:cNvSpPr>
            <a:spLocks noGrp="1"/>
          </p:cNvSpPr>
          <p:nvPr>
            <p:ph idx="1"/>
          </p:nvPr>
        </p:nvSpPr>
        <p:spPr>
          <a:xfrm>
            <a:off x="838200" y="692458"/>
            <a:ext cx="10515600" cy="5484505"/>
          </a:xfrm>
        </p:spPr>
        <p:txBody>
          <a:bodyPr/>
          <a:lstStyle/>
          <a:p>
            <a:r>
              <a:rPr lang="en-US" dirty="0"/>
              <a:t>When a process requests an available resource, system must decide if immediate allocation leaves the system in a safe state</a:t>
            </a:r>
            <a:r>
              <a:rPr lang="en-US" dirty="0" smtClean="0"/>
              <a:t>.</a:t>
            </a:r>
          </a:p>
          <a:p>
            <a:r>
              <a:rPr lang="en-US" dirty="0" smtClean="0"/>
              <a:t>System </a:t>
            </a:r>
            <a:r>
              <a:rPr lang="en-US" dirty="0"/>
              <a:t>is in safe state if there exists a safe sequence of all processes</a:t>
            </a:r>
            <a:r>
              <a:rPr lang="en-US" dirty="0" smtClean="0"/>
              <a:t>.</a:t>
            </a:r>
          </a:p>
          <a:p>
            <a:r>
              <a:rPr lang="en-US" dirty="0" smtClean="0"/>
              <a:t>Sequence </a:t>
            </a:r>
            <a:r>
              <a:rPr lang="en-US" dirty="0"/>
              <a:t>is safe if for each Pi, the resources that Pi can still request can be satisfied by currently available resources + resources held by all the </a:t>
            </a:r>
            <a:r>
              <a:rPr lang="en-US" dirty="0" err="1"/>
              <a:t>Pj</a:t>
            </a:r>
            <a:r>
              <a:rPr lang="en-US" dirty="0"/>
              <a:t>, </a:t>
            </a:r>
            <a:endParaRPr lang="en-US" dirty="0" smtClean="0"/>
          </a:p>
          <a:p>
            <a:r>
              <a:rPr lang="en-US" dirty="0"/>
              <a:t>If Pi resource needs are not immediately available, then Pi can wait until all </a:t>
            </a:r>
            <a:r>
              <a:rPr lang="en-US" dirty="0" err="1"/>
              <a:t>Pj</a:t>
            </a:r>
            <a:r>
              <a:rPr lang="en-US" dirty="0"/>
              <a:t> have </a:t>
            </a:r>
            <a:r>
              <a:rPr lang="en-US" dirty="0" err="1"/>
              <a:t>finished.When</a:t>
            </a:r>
            <a:r>
              <a:rPr lang="en-US" dirty="0"/>
              <a:t> </a:t>
            </a:r>
            <a:r>
              <a:rPr lang="en-US" dirty="0" err="1"/>
              <a:t>Pj</a:t>
            </a:r>
            <a:r>
              <a:rPr lang="en-US" dirty="0"/>
              <a:t> is finished, Pi can obtain needed resources, execute, return allocated resources, and terminate. </a:t>
            </a:r>
            <a:endParaRPr lang="en-US" dirty="0" smtClean="0"/>
          </a:p>
          <a:p>
            <a:r>
              <a:rPr lang="en-US" dirty="0"/>
              <a:t>When Pi terminates, Pi+1 can obtain its needed resources, and so on. </a:t>
            </a:r>
            <a:endParaRPr lang="en-IN" dirty="0"/>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77</a:t>
            </a:fld>
            <a:endParaRPr lang="en-IN"/>
          </a:p>
        </p:txBody>
      </p:sp>
    </p:spTree>
    <p:extLst>
      <p:ext uri="{BB962C8B-B14F-4D97-AF65-F5344CB8AC3E}">
        <p14:creationId xmlns:p14="http://schemas.microsoft.com/office/powerpoint/2010/main" val="166280898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22642"/>
          </a:xfrm>
        </p:spPr>
        <p:txBody>
          <a:bodyPr>
            <a:normAutofit fontScale="90000"/>
          </a:bodyPr>
          <a:lstStyle/>
          <a:p>
            <a:pPr algn="ctr"/>
            <a:r>
              <a:rPr lang="en-IN" dirty="0"/>
              <a:t>Safe, Unsafe , Deadlock State</a:t>
            </a:r>
          </a:p>
        </p:txBody>
      </p:sp>
      <p:pic>
        <p:nvPicPr>
          <p:cNvPr id="4" name="Content Placeholder 3"/>
          <p:cNvPicPr>
            <a:picLocks noGrp="1" noChangeAspect="1"/>
          </p:cNvPicPr>
          <p:nvPr>
            <p:ph idx="1"/>
          </p:nvPr>
        </p:nvPicPr>
        <p:blipFill>
          <a:blip r:embed="rId2"/>
          <a:stretch>
            <a:fillRect/>
          </a:stretch>
        </p:blipFill>
        <p:spPr>
          <a:xfrm>
            <a:off x="732453" y="1244970"/>
            <a:ext cx="4352925" cy="5013787"/>
          </a:xfrm>
          <a:prstGeom prst="rect">
            <a:avLst/>
          </a:prstGeom>
        </p:spPr>
      </p:pic>
      <p:sp>
        <p:nvSpPr>
          <p:cNvPr id="5" name="Rectangle 4"/>
          <p:cNvSpPr/>
          <p:nvPr/>
        </p:nvSpPr>
        <p:spPr>
          <a:xfrm>
            <a:off x="5347316" y="1538030"/>
            <a:ext cx="6096000" cy="1754326"/>
          </a:xfrm>
          <a:prstGeom prst="rect">
            <a:avLst/>
          </a:prstGeom>
        </p:spPr>
        <p:txBody>
          <a:bodyPr>
            <a:spAutoFit/>
          </a:bodyPr>
          <a:lstStyle/>
          <a:p>
            <a:pPr marL="285750" indent="-285750">
              <a:buFont typeface="Arial" panose="020B0604020202020204" pitchFamily="34" charset="0"/>
              <a:buChar char="•"/>
            </a:pPr>
            <a:r>
              <a:rPr lang="en-US" dirty="0" smtClean="0"/>
              <a:t>If </a:t>
            </a:r>
            <a:r>
              <a:rPr lang="en-US" dirty="0"/>
              <a:t>a system is in safe state ⇒ no </a:t>
            </a:r>
            <a:r>
              <a:rPr lang="en-US" dirty="0" smtClean="0"/>
              <a:t>deadlocks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If </a:t>
            </a:r>
            <a:r>
              <a:rPr lang="en-US" dirty="0"/>
              <a:t>a system is in unsafe state ⇒ possibility of deadlock</a:t>
            </a:r>
            <a:r>
              <a:rPr lang="en-US" dirty="0" smtClean="0"/>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Avoidance </a:t>
            </a:r>
            <a:r>
              <a:rPr lang="en-US" dirty="0"/>
              <a:t>⇒ ensure that a system will never enter an unsafe state. </a:t>
            </a:r>
          </a:p>
        </p:txBody>
      </p:sp>
      <p:sp>
        <p:nvSpPr>
          <p:cNvPr id="3" name="Footer Placeholder 2"/>
          <p:cNvSpPr>
            <a:spLocks noGrp="1"/>
          </p:cNvSpPr>
          <p:nvPr>
            <p:ph type="ftr" sz="quarter" idx="11"/>
          </p:nvPr>
        </p:nvSpPr>
        <p:spPr/>
        <p:txBody>
          <a:bodyPr/>
          <a:lstStyle/>
          <a:p>
            <a:r>
              <a:rPr lang="en-IN" smtClean="0"/>
              <a:t>Dr S.Prayla - CSE</a:t>
            </a:r>
            <a:endParaRPr lang="en-IN"/>
          </a:p>
        </p:txBody>
      </p:sp>
      <p:sp>
        <p:nvSpPr>
          <p:cNvPr id="6" name="Slide Number Placeholder 5"/>
          <p:cNvSpPr>
            <a:spLocks noGrp="1"/>
          </p:cNvSpPr>
          <p:nvPr>
            <p:ph type="sldNum" sz="quarter" idx="12"/>
          </p:nvPr>
        </p:nvSpPr>
        <p:spPr/>
        <p:txBody>
          <a:bodyPr/>
          <a:lstStyle/>
          <a:p>
            <a:fld id="{2D89D78A-259F-4224-AD1A-D32262DD3AAE}" type="slidenum">
              <a:rPr lang="en-IN" smtClean="0"/>
              <a:t>78</a:t>
            </a:fld>
            <a:endParaRPr lang="en-IN"/>
          </a:p>
        </p:txBody>
      </p:sp>
    </p:spTree>
    <p:extLst>
      <p:ext uri="{BB962C8B-B14F-4D97-AF65-F5344CB8AC3E}">
        <p14:creationId xmlns:p14="http://schemas.microsoft.com/office/powerpoint/2010/main" val="19308825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24987"/>
          </a:xfrm>
        </p:spPr>
        <p:txBody>
          <a:bodyPr>
            <a:normAutofit fontScale="90000"/>
          </a:bodyPr>
          <a:lstStyle/>
          <a:p>
            <a:r>
              <a:rPr lang="en-IN" dirty="0"/>
              <a:t>Resource-Allocation Graph Algorithm</a:t>
            </a:r>
            <a:br>
              <a:rPr lang="en-IN" dirty="0"/>
            </a:br>
            <a:endParaRPr lang="en-IN" dirty="0"/>
          </a:p>
        </p:txBody>
      </p:sp>
      <p:sp>
        <p:nvSpPr>
          <p:cNvPr id="3" name="Content Placeholder 2"/>
          <p:cNvSpPr>
            <a:spLocks noGrp="1"/>
          </p:cNvSpPr>
          <p:nvPr>
            <p:ph idx="1"/>
          </p:nvPr>
        </p:nvSpPr>
        <p:spPr>
          <a:xfrm>
            <a:off x="616259" y="461639"/>
            <a:ext cx="10515600" cy="5386850"/>
          </a:xfrm>
        </p:spPr>
        <p:txBody>
          <a:bodyPr/>
          <a:lstStyle/>
          <a:p>
            <a:pPr marL="0" indent="0" algn="just">
              <a:buNone/>
            </a:pPr>
            <a:r>
              <a:rPr lang="en-US" dirty="0" smtClean="0"/>
              <a:t>• </a:t>
            </a:r>
            <a:r>
              <a:rPr lang="en-US" sz="2400" dirty="0"/>
              <a:t>Claim edge Pi → </a:t>
            </a:r>
            <a:r>
              <a:rPr lang="en-US" sz="2400" dirty="0" err="1"/>
              <a:t>Rj</a:t>
            </a:r>
            <a:r>
              <a:rPr lang="en-US" sz="2400" dirty="0"/>
              <a:t> indicated that process </a:t>
            </a:r>
            <a:r>
              <a:rPr lang="en-US" sz="2400" dirty="0" smtClean="0"/>
              <a:t>Pi </a:t>
            </a:r>
            <a:r>
              <a:rPr lang="en-US" sz="2400" dirty="0"/>
              <a:t>may request resource </a:t>
            </a:r>
            <a:r>
              <a:rPr lang="en-US" sz="2400" dirty="0" err="1"/>
              <a:t>Rj</a:t>
            </a:r>
            <a:r>
              <a:rPr lang="en-US" sz="2400" dirty="0"/>
              <a:t>; represented by a dashed line</a:t>
            </a:r>
            <a:r>
              <a:rPr lang="en-US" sz="2400" dirty="0" smtClean="0"/>
              <a:t>.</a:t>
            </a:r>
          </a:p>
          <a:p>
            <a:pPr marL="0" indent="0" algn="just">
              <a:buNone/>
            </a:pPr>
            <a:r>
              <a:rPr lang="en-US" sz="2400" dirty="0" smtClean="0"/>
              <a:t>• </a:t>
            </a:r>
            <a:r>
              <a:rPr lang="en-US" sz="2400" dirty="0"/>
              <a:t>Claim edge converts to request edge when a process requests a resource</a:t>
            </a:r>
            <a:r>
              <a:rPr lang="en-US" sz="2400" dirty="0" smtClean="0"/>
              <a:t>.</a:t>
            </a:r>
          </a:p>
          <a:p>
            <a:pPr marL="0" indent="0" algn="just">
              <a:buNone/>
            </a:pPr>
            <a:r>
              <a:rPr lang="en-US" sz="2400" dirty="0" smtClean="0"/>
              <a:t>• </a:t>
            </a:r>
            <a:r>
              <a:rPr lang="en-US" sz="2400" dirty="0"/>
              <a:t>When a resource is released by a process, assignment edge reconverts to a claim </a:t>
            </a:r>
            <a:r>
              <a:rPr lang="en-US" sz="2400" dirty="0" smtClean="0"/>
              <a:t>edge</a:t>
            </a:r>
            <a:endParaRPr lang="en-US" sz="2400" dirty="0"/>
          </a:p>
          <a:p>
            <a:pPr marL="0" indent="0" algn="just">
              <a:buNone/>
            </a:pPr>
            <a:r>
              <a:rPr lang="en-US" sz="2400" dirty="0" smtClean="0"/>
              <a:t> </a:t>
            </a:r>
            <a:r>
              <a:rPr lang="en-US" sz="2400" dirty="0"/>
              <a:t>• Resources must be claimed a priori in the system.</a:t>
            </a:r>
            <a:endParaRPr lang="en-IN" sz="2400" dirty="0"/>
          </a:p>
        </p:txBody>
      </p:sp>
      <p:pic>
        <p:nvPicPr>
          <p:cNvPr id="4" name="Picture 3"/>
          <p:cNvPicPr>
            <a:picLocks noChangeAspect="1"/>
          </p:cNvPicPr>
          <p:nvPr/>
        </p:nvPicPr>
        <p:blipFill>
          <a:blip r:embed="rId2"/>
          <a:stretch>
            <a:fillRect/>
          </a:stretch>
        </p:blipFill>
        <p:spPr>
          <a:xfrm>
            <a:off x="7001846" y="2725552"/>
            <a:ext cx="4562475" cy="3219450"/>
          </a:xfrm>
          <a:prstGeom prst="rect">
            <a:avLst/>
          </a:prstGeom>
        </p:spPr>
      </p:pic>
      <p:sp>
        <p:nvSpPr>
          <p:cNvPr id="5" name="Footer Placeholder 4"/>
          <p:cNvSpPr>
            <a:spLocks noGrp="1"/>
          </p:cNvSpPr>
          <p:nvPr>
            <p:ph type="ftr" sz="quarter" idx="11"/>
          </p:nvPr>
        </p:nvSpPr>
        <p:spPr/>
        <p:txBody>
          <a:bodyPr/>
          <a:lstStyle/>
          <a:p>
            <a:r>
              <a:rPr lang="en-IN" smtClean="0"/>
              <a:t>Dr S.Prayla - CSE</a:t>
            </a:r>
            <a:endParaRPr lang="en-IN"/>
          </a:p>
        </p:txBody>
      </p:sp>
      <p:sp>
        <p:nvSpPr>
          <p:cNvPr id="6" name="Slide Number Placeholder 5"/>
          <p:cNvSpPr>
            <a:spLocks noGrp="1"/>
          </p:cNvSpPr>
          <p:nvPr>
            <p:ph type="sldNum" sz="quarter" idx="12"/>
          </p:nvPr>
        </p:nvSpPr>
        <p:spPr/>
        <p:txBody>
          <a:bodyPr/>
          <a:lstStyle/>
          <a:p>
            <a:fld id="{2D89D78A-259F-4224-AD1A-D32262DD3AAE}" type="slidenum">
              <a:rPr lang="en-IN" smtClean="0"/>
              <a:t>79</a:t>
            </a:fld>
            <a:endParaRPr lang="en-IN"/>
          </a:p>
        </p:txBody>
      </p:sp>
    </p:spTree>
    <p:extLst>
      <p:ext uri="{BB962C8B-B14F-4D97-AF65-F5344CB8AC3E}">
        <p14:creationId xmlns:p14="http://schemas.microsoft.com/office/powerpoint/2010/main" val="25147874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4786"/>
          </a:xfrm>
        </p:spPr>
        <p:txBody>
          <a:bodyPr>
            <a:normAutofit fontScale="90000"/>
          </a:bodyPr>
          <a:lstStyle/>
          <a:p>
            <a:pPr algn="ctr"/>
            <a:r>
              <a:rPr lang="en-IN" dirty="0" smtClean="0"/>
              <a:t>Problem?</a:t>
            </a:r>
            <a:endParaRPr lang="en-IN" dirty="0"/>
          </a:p>
        </p:txBody>
      </p:sp>
      <p:pic>
        <p:nvPicPr>
          <p:cNvPr id="4" name="Content Placeholder 3"/>
          <p:cNvPicPr>
            <a:picLocks noGrp="1" noChangeAspect="1"/>
          </p:cNvPicPr>
          <p:nvPr>
            <p:ph idx="1"/>
          </p:nvPr>
        </p:nvPicPr>
        <p:blipFill>
          <a:blip r:embed="rId2"/>
          <a:stretch>
            <a:fillRect/>
          </a:stretch>
        </p:blipFill>
        <p:spPr>
          <a:xfrm>
            <a:off x="860395" y="949911"/>
            <a:ext cx="10493405" cy="5628441"/>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8</a:t>
            </a:fld>
            <a:endParaRPr lang="en-IN"/>
          </a:p>
        </p:txBody>
      </p:sp>
    </p:spTree>
    <p:extLst>
      <p:ext uri="{BB962C8B-B14F-4D97-AF65-F5344CB8AC3E}">
        <p14:creationId xmlns:p14="http://schemas.microsoft.com/office/powerpoint/2010/main" val="41999336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247434"/>
          </a:xfrm>
        </p:spPr>
        <p:txBody>
          <a:bodyPr>
            <a:normAutofit fontScale="90000"/>
          </a:bodyPr>
          <a:lstStyle/>
          <a:p>
            <a:pPr algn="ctr"/>
            <a:r>
              <a:rPr lang="en-IN" dirty="0" smtClean="0"/>
              <a:t>Bankers algorithm</a:t>
            </a:r>
            <a:endParaRPr lang="en-IN" dirty="0"/>
          </a:p>
        </p:txBody>
      </p:sp>
      <p:sp>
        <p:nvSpPr>
          <p:cNvPr id="3" name="Content Placeholder 2"/>
          <p:cNvSpPr>
            <a:spLocks noGrp="1"/>
          </p:cNvSpPr>
          <p:nvPr>
            <p:ph idx="1"/>
          </p:nvPr>
        </p:nvSpPr>
        <p:spPr>
          <a:xfrm>
            <a:off x="838200" y="807868"/>
            <a:ext cx="10515600" cy="5823751"/>
          </a:xfrm>
        </p:spPr>
        <p:txBody>
          <a:bodyPr>
            <a:normAutofit fontScale="77500" lnSpcReduction="20000"/>
          </a:bodyPr>
          <a:lstStyle/>
          <a:p>
            <a:r>
              <a:rPr lang="en-US" dirty="0" smtClean="0"/>
              <a:t>Banker's </a:t>
            </a:r>
            <a:r>
              <a:rPr lang="en-US" dirty="0"/>
              <a:t>Algorithm is used majorly in the banking system to avoid deadlock. It helps </a:t>
            </a:r>
            <a:r>
              <a:rPr lang="en-US" dirty="0" smtClean="0"/>
              <a:t>to </a:t>
            </a:r>
            <a:r>
              <a:rPr lang="en-US" dirty="0"/>
              <a:t>identify whether a loan will be given or not.</a:t>
            </a:r>
          </a:p>
          <a:p>
            <a:endParaRPr lang="en-US" dirty="0"/>
          </a:p>
          <a:p>
            <a:r>
              <a:rPr lang="en-US" dirty="0"/>
              <a:t>U</a:t>
            </a:r>
            <a:r>
              <a:rPr lang="en-US" dirty="0" smtClean="0"/>
              <a:t>sed </a:t>
            </a:r>
            <a:r>
              <a:rPr lang="en-US" dirty="0"/>
              <a:t>to test for safely simulating the allocation for determining the maximum amount available for all resources. </a:t>
            </a:r>
            <a:endParaRPr lang="en-US" dirty="0" smtClean="0"/>
          </a:p>
          <a:p>
            <a:r>
              <a:rPr lang="en-US" dirty="0" smtClean="0"/>
              <a:t>It </a:t>
            </a:r>
            <a:r>
              <a:rPr lang="en-US" dirty="0"/>
              <a:t>also checks for all the possible activities before determining whether allocation should be continued or not.</a:t>
            </a:r>
          </a:p>
          <a:p>
            <a:endParaRPr lang="en-US" dirty="0"/>
          </a:p>
          <a:p>
            <a:r>
              <a:rPr lang="en-US" dirty="0"/>
              <a:t>For example, there are X number of account holders of a specific bank, and the total amount of money of their accounts is G.</a:t>
            </a:r>
          </a:p>
          <a:p>
            <a:endParaRPr lang="en-US" dirty="0"/>
          </a:p>
          <a:p>
            <a:r>
              <a:rPr lang="en-US" dirty="0"/>
              <a:t>When the bank processes a car loan, the software system </a:t>
            </a:r>
            <a:r>
              <a:rPr lang="en-US" dirty="0">
                <a:solidFill>
                  <a:srgbClr val="FF0000"/>
                </a:solidFill>
              </a:rPr>
              <a:t>subtracts the amount of loan granted for purchasing a car from the total money </a:t>
            </a:r>
            <a:r>
              <a:rPr lang="en-US" dirty="0"/>
              <a:t>( G+ Fixed deposit + Monthly Income Scheme + Gold, etc.) that the bank has.</a:t>
            </a:r>
          </a:p>
          <a:p>
            <a:endParaRPr lang="en-US" dirty="0"/>
          </a:p>
          <a:p>
            <a:r>
              <a:rPr lang="en-US" dirty="0"/>
              <a:t>It also checks that the difference is more than or not G. </a:t>
            </a:r>
            <a:endParaRPr lang="en-US" dirty="0" smtClean="0"/>
          </a:p>
          <a:p>
            <a:r>
              <a:rPr lang="en-US" dirty="0" smtClean="0"/>
              <a:t>It </a:t>
            </a:r>
            <a:r>
              <a:rPr lang="en-US" dirty="0"/>
              <a:t>only processes the car loan when the bank has sufficient money even if all account holders withdraw the money G simultaneously.</a:t>
            </a:r>
            <a:endParaRPr lang="en-IN" dirty="0"/>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80</a:t>
            </a:fld>
            <a:endParaRPr lang="en-IN"/>
          </a:p>
        </p:txBody>
      </p:sp>
    </p:spTree>
    <p:extLst>
      <p:ext uri="{BB962C8B-B14F-4D97-AF65-F5344CB8AC3E}">
        <p14:creationId xmlns:p14="http://schemas.microsoft.com/office/powerpoint/2010/main" val="31559553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27333"/>
          </a:xfrm>
        </p:spPr>
        <p:txBody>
          <a:bodyPr>
            <a:normAutofit fontScale="90000"/>
          </a:bodyPr>
          <a:lstStyle/>
          <a:p>
            <a:pPr algn="ctr"/>
            <a:r>
              <a:rPr lang="en-IN" dirty="0" smtClean="0"/>
              <a:t>Explanation</a:t>
            </a:r>
            <a:endParaRPr lang="en-IN" dirty="0"/>
          </a:p>
        </p:txBody>
      </p:sp>
      <p:sp>
        <p:nvSpPr>
          <p:cNvPr id="3" name="Content Placeholder 2"/>
          <p:cNvSpPr>
            <a:spLocks noGrp="1"/>
          </p:cNvSpPr>
          <p:nvPr>
            <p:ph idx="1"/>
          </p:nvPr>
        </p:nvSpPr>
        <p:spPr>
          <a:xfrm>
            <a:off x="838200" y="692458"/>
            <a:ext cx="10515600" cy="5484505"/>
          </a:xfrm>
        </p:spPr>
        <p:txBody>
          <a:bodyPr>
            <a:normAutofit fontScale="62500" lnSpcReduction="20000"/>
          </a:bodyPr>
          <a:lstStyle/>
          <a:p>
            <a:pPr algn="just"/>
            <a:r>
              <a:rPr lang="en-US" dirty="0" smtClean="0">
                <a:latin typeface="Times New Roman" panose="02020603050405020304" pitchFamily="18" charset="0"/>
                <a:cs typeface="Times New Roman" panose="02020603050405020304" pitchFamily="18" charset="0"/>
              </a:rPr>
              <a:t>I have </a:t>
            </a:r>
            <a:r>
              <a:rPr lang="en-US" dirty="0">
                <a:latin typeface="Times New Roman" panose="02020603050405020304" pitchFamily="18" charset="0"/>
                <a:cs typeface="Times New Roman" panose="02020603050405020304" pitchFamily="18" charset="0"/>
              </a:rPr>
              <a:t>$24 with </a:t>
            </a:r>
            <a:r>
              <a:rPr lang="en-US" dirty="0" smtClean="0">
                <a:latin typeface="Times New Roman" panose="02020603050405020304" pitchFamily="18" charset="0"/>
                <a:cs typeface="Times New Roman" panose="02020603050405020304" pitchFamily="18" charset="0"/>
              </a:rPr>
              <a:t>me. And I want to share it with three of my friends(A,B,C), A </a:t>
            </a:r>
            <a:r>
              <a:rPr lang="en-US" dirty="0">
                <a:latin typeface="Times New Roman" panose="02020603050405020304" pitchFamily="18" charset="0"/>
                <a:cs typeface="Times New Roman" panose="02020603050405020304" pitchFamily="18" charset="0"/>
              </a:rPr>
              <a:t>needs $8 dollars, </a:t>
            </a:r>
            <a:r>
              <a:rPr lang="en-US" dirty="0" smtClean="0">
                <a:latin typeface="Times New Roman" panose="02020603050405020304" pitchFamily="18" charset="0"/>
                <a:cs typeface="Times New Roman" panose="02020603050405020304" pitchFamily="18" charset="0"/>
              </a:rPr>
              <a:t>B </a:t>
            </a:r>
            <a:r>
              <a:rPr lang="en-US" dirty="0">
                <a:latin typeface="Times New Roman" panose="02020603050405020304" pitchFamily="18" charset="0"/>
                <a:cs typeface="Times New Roman" panose="02020603050405020304" pitchFamily="18" charset="0"/>
              </a:rPr>
              <a:t>needs $13, and </a:t>
            </a:r>
            <a:r>
              <a:rPr lang="en-US" dirty="0" smtClean="0">
                <a:latin typeface="Times New Roman" panose="02020603050405020304" pitchFamily="18" charset="0"/>
                <a:cs typeface="Times New Roman" panose="02020603050405020304" pitchFamily="18" charset="0"/>
              </a:rPr>
              <a:t>C </a:t>
            </a:r>
            <a:r>
              <a:rPr lang="en-US" dirty="0">
                <a:latin typeface="Times New Roman" panose="02020603050405020304" pitchFamily="18" charset="0"/>
                <a:cs typeface="Times New Roman" panose="02020603050405020304" pitchFamily="18" charset="0"/>
              </a:rPr>
              <a:t>needs $10.</a:t>
            </a:r>
          </a:p>
          <a:p>
            <a:pPr algn="just"/>
            <a:endParaRPr lang="en-US" dirty="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 have already </a:t>
            </a:r>
            <a:r>
              <a:rPr lang="en-US" dirty="0">
                <a:latin typeface="Times New Roman" panose="02020603050405020304" pitchFamily="18" charset="0"/>
                <a:cs typeface="Times New Roman" panose="02020603050405020304" pitchFamily="18" charset="0"/>
              </a:rPr>
              <a:t>lent $6 to </a:t>
            </a: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$8 to </a:t>
            </a:r>
            <a:r>
              <a:rPr lang="en-US" dirty="0" smtClean="0">
                <a:latin typeface="Times New Roman" panose="02020603050405020304" pitchFamily="18" charset="0"/>
                <a:cs typeface="Times New Roman" panose="02020603050405020304" pitchFamily="18" charset="0"/>
              </a:rPr>
              <a:t>B, </a:t>
            </a:r>
            <a:r>
              <a:rPr lang="en-US" dirty="0">
                <a:latin typeface="Times New Roman" panose="02020603050405020304" pitchFamily="18" charset="0"/>
                <a:cs typeface="Times New Roman" panose="02020603050405020304" pitchFamily="18" charset="0"/>
              </a:rPr>
              <a:t>and $7 to </a:t>
            </a:r>
            <a:r>
              <a:rPr lang="en-US" dirty="0" smtClean="0">
                <a:latin typeface="Times New Roman" panose="02020603050405020304" pitchFamily="18" charset="0"/>
                <a:cs typeface="Times New Roman" panose="02020603050405020304" pitchFamily="18" charset="0"/>
              </a:rPr>
              <a:t>C, So I am left with </a:t>
            </a:r>
            <a:r>
              <a:rPr lang="en-US" dirty="0">
                <a:latin typeface="Times New Roman" panose="02020603050405020304" pitchFamily="18" charset="0"/>
                <a:cs typeface="Times New Roman" panose="02020603050405020304" pitchFamily="18" charset="0"/>
              </a:rPr>
              <a:t>$24 – $21 (6+8+7) = $3</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Even after giving $6 to </a:t>
            </a:r>
            <a:r>
              <a:rPr lang="en-US" dirty="0" smtClean="0">
                <a:latin typeface="Times New Roman" panose="02020603050405020304" pitchFamily="18" charset="0"/>
                <a:cs typeface="Times New Roman" panose="02020603050405020304" pitchFamily="18" charset="0"/>
              </a:rPr>
              <a:t>A, she </a:t>
            </a:r>
            <a:r>
              <a:rPr lang="en-US" dirty="0">
                <a:latin typeface="Times New Roman" panose="02020603050405020304" pitchFamily="18" charset="0"/>
                <a:cs typeface="Times New Roman" panose="02020603050405020304" pitchFamily="18" charset="0"/>
              </a:rPr>
              <a:t>still needs $2. Similarly, </a:t>
            </a:r>
            <a:r>
              <a:rPr lang="en-US" dirty="0" smtClean="0">
                <a:latin typeface="Times New Roman" panose="02020603050405020304" pitchFamily="18" charset="0"/>
                <a:cs typeface="Times New Roman" panose="02020603050405020304" pitchFamily="18" charset="0"/>
              </a:rPr>
              <a:t>B </a:t>
            </a:r>
            <a:r>
              <a:rPr lang="en-US" dirty="0">
                <a:latin typeface="Times New Roman" panose="02020603050405020304" pitchFamily="18" charset="0"/>
                <a:cs typeface="Times New Roman" panose="02020603050405020304" pitchFamily="18" charset="0"/>
              </a:rPr>
              <a:t>needs $5 more and </a:t>
            </a:r>
            <a:r>
              <a:rPr lang="en-US" dirty="0" smtClean="0">
                <a:latin typeface="Times New Roman" panose="02020603050405020304" pitchFamily="18" charset="0"/>
                <a:cs typeface="Times New Roman" panose="02020603050405020304" pitchFamily="18" charset="0"/>
              </a:rPr>
              <a:t>c </a:t>
            </a:r>
            <a:r>
              <a:rPr lang="en-US" dirty="0">
                <a:latin typeface="Times New Roman" panose="02020603050405020304" pitchFamily="18" charset="0"/>
                <a:cs typeface="Times New Roman" panose="02020603050405020304" pitchFamily="18" charset="0"/>
              </a:rPr>
              <a:t>$3.</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Until they get the amount they need, they can neither do whatever tasks they have to nor return the amount they borrowed. </a:t>
            </a:r>
          </a:p>
          <a:p>
            <a:pPr algn="just"/>
            <a:r>
              <a:rPr lang="en-US" dirty="0" smtClean="0">
                <a:latin typeface="Times New Roman" panose="02020603050405020304" pitchFamily="18" charset="0"/>
                <a:cs typeface="Times New Roman" panose="02020603050405020304" pitchFamily="18" charset="0"/>
              </a:rPr>
              <a:t>So I can </a:t>
            </a:r>
            <a:r>
              <a:rPr lang="en-US" dirty="0">
                <a:latin typeface="Times New Roman" panose="02020603050405020304" pitchFamily="18" charset="0"/>
                <a:cs typeface="Times New Roman" panose="02020603050405020304" pitchFamily="18" charset="0"/>
              </a:rPr>
              <a:t>pay $2 to </a:t>
            </a: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and wait for </a:t>
            </a:r>
            <a:r>
              <a:rPr lang="en-US" dirty="0" smtClean="0">
                <a:latin typeface="Times New Roman" panose="02020603050405020304" pitchFamily="18" charset="0"/>
                <a:cs typeface="Times New Roman" panose="02020603050405020304" pitchFamily="18" charset="0"/>
              </a:rPr>
              <a:t>her to </a:t>
            </a:r>
            <a:r>
              <a:rPr lang="en-US" dirty="0">
                <a:latin typeface="Times New Roman" panose="02020603050405020304" pitchFamily="18" charset="0"/>
                <a:cs typeface="Times New Roman" panose="02020603050405020304" pitchFamily="18" charset="0"/>
              </a:rPr>
              <a:t>get </a:t>
            </a:r>
            <a:r>
              <a:rPr lang="en-US" dirty="0" smtClean="0">
                <a:latin typeface="Times New Roman" panose="02020603050405020304" pitchFamily="18" charset="0"/>
                <a:cs typeface="Times New Roman" panose="02020603050405020304" pitchFamily="18" charset="0"/>
              </a:rPr>
              <a:t>her </a:t>
            </a:r>
            <a:r>
              <a:rPr lang="en-US" dirty="0">
                <a:latin typeface="Times New Roman" panose="02020603050405020304" pitchFamily="18" charset="0"/>
                <a:cs typeface="Times New Roman" panose="02020603050405020304" pitchFamily="18" charset="0"/>
              </a:rPr>
              <a:t>work done and then get back the entire $8.</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Or, </a:t>
            </a:r>
            <a:r>
              <a:rPr lang="en-US" dirty="0" smtClean="0">
                <a:latin typeface="Times New Roman" panose="02020603050405020304" pitchFamily="18" charset="0"/>
                <a:cs typeface="Times New Roman" panose="02020603050405020304" pitchFamily="18" charset="0"/>
              </a:rPr>
              <a:t>I  </a:t>
            </a:r>
            <a:r>
              <a:rPr lang="en-US" dirty="0">
                <a:latin typeface="Times New Roman" panose="02020603050405020304" pitchFamily="18" charset="0"/>
                <a:cs typeface="Times New Roman" panose="02020603050405020304" pitchFamily="18" charset="0"/>
              </a:rPr>
              <a:t>can pay $3 to </a:t>
            </a:r>
            <a:r>
              <a:rPr lang="en-US" dirty="0" smtClean="0">
                <a:latin typeface="Times New Roman" panose="02020603050405020304" pitchFamily="18" charset="0"/>
                <a:cs typeface="Times New Roman" panose="02020603050405020304" pitchFamily="18" charset="0"/>
              </a:rPr>
              <a:t>C </a:t>
            </a:r>
            <a:r>
              <a:rPr lang="en-US" dirty="0">
                <a:latin typeface="Times New Roman" panose="02020603050405020304" pitchFamily="18" charset="0"/>
                <a:cs typeface="Times New Roman" panose="02020603050405020304" pitchFamily="18" charset="0"/>
              </a:rPr>
              <a:t>and wait for </a:t>
            </a:r>
            <a:r>
              <a:rPr lang="en-US" dirty="0" smtClean="0">
                <a:latin typeface="Times New Roman" panose="02020603050405020304" pitchFamily="18" charset="0"/>
                <a:cs typeface="Times New Roman" panose="02020603050405020304" pitchFamily="18" charset="0"/>
              </a:rPr>
              <a:t>her </a:t>
            </a:r>
            <a:r>
              <a:rPr lang="en-US" dirty="0">
                <a:latin typeface="Times New Roman" panose="02020603050405020304" pitchFamily="18" charset="0"/>
                <a:cs typeface="Times New Roman" panose="02020603050405020304" pitchFamily="18" charset="0"/>
              </a:rPr>
              <a:t>to pay </a:t>
            </a:r>
            <a:r>
              <a:rPr lang="en-US" dirty="0" smtClean="0">
                <a:latin typeface="Times New Roman" panose="02020603050405020304" pitchFamily="18" charset="0"/>
                <a:cs typeface="Times New Roman" panose="02020603050405020304" pitchFamily="18" charset="0"/>
              </a:rPr>
              <a:t>me  </a:t>
            </a:r>
            <a:r>
              <a:rPr lang="en-US" dirty="0">
                <a:latin typeface="Times New Roman" panose="02020603050405020304" pitchFamily="18" charset="0"/>
                <a:cs typeface="Times New Roman" panose="02020603050405020304" pitchFamily="18" charset="0"/>
              </a:rPr>
              <a:t>back after </a:t>
            </a:r>
            <a:r>
              <a:rPr lang="en-US" dirty="0" smtClean="0">
                <a:latin typeface="Times New Roman" panose="02020603050405020304" pitchFamily="18" charset="0"/>
                <a:cs typeface="Times New Roman" panose="02020603050405020304" pitchFamily="18" charset="0"/>
              </a:rPr>
              <a:t>task </a:t>
            </a:r>
            <a:r>
              <a:rPr lang="en-US" dirty="0">
                <a:latin typeface="Times New Roman" panose="02020603050405020304" pitchFamily="18" charset="0"/>
                <a:cs typeface="Times New Roman" panose="02020603050405020304" pitchFamily="18" charset="0"/>
              </a:rPr>
              <a:t>is done.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 can’t </a:t>
            </a:r>
            <a:r>
              <a:rPr lang="en-US" dirty="0">
                <a:latin typeface="Times New Roman" panose="02020603050405020304" pitchFamily="18" charset="0"/>
                <a:cs typeface="Times New Roman" panose="02020603050405020304" pitchFamily="18" charset="0"/>
              </a:rPr>
              <a:t>pay </a:t>
            </a:r>
            <a:r>
              <a:rPr lang="en-US" dirty="0" smtClean="0">
                <a:latin typeface="Times New Roman" panose="02020603050405020304" pitchFamily="18" charset="0"/>
                <a:cs typeface="Times New Roman" panose="02020603050405020304" pitchFamily="18" charset="0"/>
              </a:rPr>
              <a:t>B </a:t>
            </a:r>
            <a:r>
              <a:rPr lang="en-US" dirty="0">
                <a:latin typeface="Times New Roman" panose="02020603050405020304" pitchFamily="18" charset="0"/>
                <a:cs typeface="Times New Roman" panose="02020603050405020304" pitchFamily="18" charset="0"/>
              </a:rPr>
              <a:t>because </a:t>
            </a:r>
            <a:r>
              <a:rPr lang="en-US" dirty="0" smtClean="0">
                <a:latin typeface="Times New Roman" panose="02020603050405020304" pitchFamily="18" charset="0"/>
                <a:cs typeface="Times New Roman" panose="02020603050405020304" pitchFamily="18" charset="0"/>
              </a:rPr>
              <a:t>she </a:t>
            </a:r>
            <a:r>
              <a:rPr lang="en-US" dirty="0">
                <a:latin typeface="Times New Roman" panose="02020603050405020304" pitchFamily="18" charset="0"/>
                <a:cs typeface="Times New Roman" panose="02020603050405020304" pitchFamily="18" charset="0"/>
              </a:rPr>
              <a:t>needs $5 and </a:t>
            </a:r>
            <a:r>
              <a:rPr lang="en-US" dirty="0" smtClean="0">
                <a:latin typeface="Times New Roman" panose="02020603050405020304" pitchFamily="18" charset="0"/>
                <a:cs typeface="Times New Roman" panose="02020603050405020304" pitchFamily="18" charset="0"/>
              </a:rPr>
              <a:t> I </a:t>
            </a:r>
            <a:r>
              <a:rPr lang="en-US" dirty="0">
                <a:latin typeface="Times New Roman" panose="02020603050405020304" pitchFamily="18" charset="0"/>
                <a:cs typeface="Times New Roman" panose="02020603050405020304" pitchFamily="18" charset="0"/>
              </a:rPr>
              <a:t>don’t have enough.</a:t>
            </a:r>
          </a:p>
          <a:p>
            <a:pPr algn="just"/>
            <a:endParaRPr lang="en-US" dirty="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  </a:t>
            </a:r>
            <a:r>
              <a:rPr lang="en-US" dirty="0">
                <a:latin typeface="Times New Roman" panose="02020603050405020304" pitchFamily="18" charset="0"/>
                <a:cs typeface="Times New Roman" panose="02020603050405020304" pitchFamily="18" charset="0"/>
              </a:rPr>
              <a:t>can pay </a:t>
            </a:r>
            <a:r>
              <a:rPr lang="en-US" dirty="0" smtClean="0">
                <a:latin typeface="Times New Roman" panose="02020603050405020304" pitchFamily="18" charset="0"/>
                <a:cs typeface="Times New Roman" panose="02020603050405020304" pitchFamily="18" charset="0"/>
              </a:rPr>
              <a:t>her </a:t>
            </a:r>
            <a:r>
              <a:rPr lang="en-US" dirty="0">
                <a:latin typeface="Times New Roman" panose="02020603050405020304" pitchFamily="18" charset="0"/>
                <a:cs typeface="Times New Roman" panose="02020603050405020304" pitchFamily="18" charset="0"/>
              </a:rPr>
              <a:t>once </a:t>
            </a: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or </a:t>
            </a:r>
            <a:r>
              <a:rPr lang="en-US" dirty="0" smtClean="0">
                <a:latin typeface="Times New Roman" panose="02020603050405020304" pitchFamily="18" charset="0"/>
                <a:cs typeface="Times New Roman" panose="02020603050405020304" pitchFamily="18" charset="0"/>
              </a:rPr>
              <a:t>C </a:t>
            </a:r>
            <a:r>
              <a:rPr lang="en-US" dirty="0">
                <a:latin typeface="Times New Roman" panose="02020603050405020304" pitchFamily="18" charset="0"/>
                <a:cs typeface="Times New Roman" panose="02020603050405020304" pitchFamily="18" charset="0"/>
              </a:rPr>
              <a:t>returns the borrowed amount after their work is done.</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This state is termed as the </a:t>
            </a:r>
            <a:r>
              <a:rPr lang="en-US" b="1" i="1" u="sng" dirty="0">
                <a:solidFill>
                  <a:srgbClr val="00B050"/>
                </a:solidFill>
                <a:latin typeface="Times New Roman" panose="02020603050405020304" pitchFamily="18" charset="0"/>
                <a:cs typeface="Times New Roman" panose="02020603050405020304" pitchFamily="18" charset="0"/>
              </a:rPr>
              <a:t>safe state</a:t>
            </a:r>
            <a:r>
              <a:rPr lang="en-US" dirty="0">
                <a:latin typeface="Times New Roman" panose="02020603050405020304" pitchFamily="18" charset="0"/>
                <a:cs typeface="Times New Roman" panose="02020603050405020304" pitchFamily="18" charset="0"/>
              </a:rPr>
              <a:t>, where everyone’s task is completed and, eventually, </a:t>
            </a:r>
            <a:r>
              <a:rPr lang="en-US" dirty="0" smtClean="0">
                <a:latin typeface="Times New Roman" panose="02020603050405020304" pitchFamily="18" charset="0"/>
                <a:cs typeface="Times New Roman" panose="02020603050405020304" pitchFamily="18" charset="0"/>
              </a:rPr>
              <a:t>I will get all my </a:t>
            </a:r>
            <a:r>
              <a:rPr lang="en-US" dirty="0">
                <a:latin typeface="Times New Roman" panose="02020603050405020304" pitchFamily="18" charset="0"/>
                <a:cs typeface="Times New Roman" panose="02020603050405020304" pitchFamily="18" charset="0"/>
              </a:rPr>
              <a:t>money back.</a:t>
            </a: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81</a:t>
            </a:fld>
            <a:endParaRPr lang="en-IN"/>
          </a:p>
        </p:txBody>
      </p:sp>
    </p:spTree>
    <p:extLst>
      <p:ext uri="{BB962C8B-B14F-4D97-AF65-F5344CB8AC3E}">
        <p14:creationId xmlns:p14="http://schemas.microsoft.com/office/powerpoint/2010/main" val="350740939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Unsafe state or Deadlock state</a:t>
            </a:r>
            <a:endParaRPr lang="en-IN" dirty="0"/>
          </a:p>
        </p:txBody>
      </p:sp>
      <p:sp>
        <p:nvSpPr>
          <p:cNvPr id="3" name="Content Placeholder 2"/>
          <p:cNvSpPr>
            <a:spLocks noGrp="1"/>
          </p:cNvSpPr>
          <p:nvPr>
            <p:ph idx="1"/>
          </p:nvPr>
        </p:nvSpPr>
        <p:spPr/>
        <p:txBody>
          <a:bodyPr>
            <a:normAutofit fontScale="77500" lnSpcReduction="20000"/>
          </a:bodyPr>
          <a:lstStyle/>
          <a:p>
            <a:r>
              <a:rPr lang="en-US" dirty="0"/>
              <a:t>Knowing </a:t>
            </a:r>
            <a:r>
              <a:rPr lang="en-US" dirty="0" smtClean="0"/>
              <a:t>B </a:t>
            </a:r>
            <a:r>
              <a:rPr lang="en-US" dirty="0"/>
              <a:t>needs $10 urgently, instead of giving $8, </a:t>
            </a:r>
            <a:r>
              <a:rPr lang="en-US" dirty="0" smtClean="0"/>
              <a:t>I </a:t>
            </a:r>
            <a:r>
              <a:rPr lang="en-US" dirty="0"/>
              <a:t>end up giving </a:t>
            </a:r>
            <a:r>
              <a:rPr lang="en-US" dirty="0" smtClean="0"/>
              <a:t>$10</a:t>
            </a:r>
            <a:r>
              <a:rPr lang="en-US" dirty="0"/>
              <a:t>.</a:t>
            </a:r>
          </a:p>
          <a:p>
            <a:endParaRPr lang="en-US" dirty="0"/>
          </a:p>
          <a:p>
            <a:r>
              <a:rPr lang="en-US" dirty="0"/>
              <a:t>And </a:t>
            </a:r>
            <a:r>
              <a:rPr lang="en-US" dirty="0" smtClean="0"/>
              <a:t>I am left </a:t>
            </a:r>
            <a:r>
              <a:rPr lang="en-US" dirty="0"/>
              <a:t>with only $1.</a:t>
            </a:r>
          </a:p>
          <a:p>
            <a:endParaRPr lang="en-US" dirty="0"/>
          </a:p>
          <a:p>
            <a:r>
              <a:rPr lang="en-US" dirty="0"/>
              <a:t>In this state, </a:t>
            </a:r>
            <a:r>
              <a:rPr lang="en-US" dirty="0" smtClean="0"/>
              <a:t>A </a:t>
            </a:r>
            <a:r>
              <a:rPr lang="en-US" dirty="0"/>
              <a:t>still needs $2 more, </a:t>
            </a:r>
            <a:r>
              <a:rPr lang="en-US" dirty="0" smtClean="0"/>
              <a:t>B </a:t>
            </a:r>
            <a:r>
              <a:rPr lang="en-US" dirty="0"/>
              <a:t>needs $3 more, and </a:t>
            </a:r>
            <a:r>
              <a:rPr lang="en-US" dirty="0" smtClean="0"/>
              <a:t>still </a:t>
            </a:r>
            <a:r>
              <a:rPr lang="en-US" dirty="0"/>
              <a:t>needs $3 more, but now </a:t>
            </a:r>
            <a:r>
              <a:rPr lang="en-US" dirty="0" smtClean="0"/>
              <a:t>I </a:t>
            </a:r>
            <a:r>
              <a:rPr lang="en-US" dirty="0"/>
              <a:t>don’t have enough money to give them and until they complete the tasks they need the money for, no money will be transferred back to </a:t>
            </a:r>
            <a:r>
              <a:rPr lang="en-US" dirty="0" smtClean="0"/>
              <a:t>me.</a:t>
            </a:r>
            <a:endParaRPr lang="en-US" dirty="0"/>
          </a:p>
          <a:p>
            <a:endParaRPr lang="en-US" dirty="0"/>
          </a:p>
          <a:p>
            <a:r>
              <a:rPr lang="en-US" dirty="0"/>
              <a:t>This kind of situation is called the </a:t>
            </a:r>
            <a:r>
              <a:rPr lang="en-US" b="1" i="1" dirty="0">
                <a:solidFill>
                  <a:srgbClr val="FF0000"/>
                </a:solidFill>
              </a:rPr>
              <a:t>Unsafe state or Deadlock state</a:t>
            </a:r>
            <a:r>
              <a:rPr lang="en-US" dirty="0"/>
              <a:t>, which is solved using Banker’s Algorithm</a:t>
            </a:r>
            <a:r>
              <a:rPr lang="en-US" dirty="0" smtClean="0"/>
              <a:t>.</a:t>
            </a:r>
          </a:p>
          <a:p>
            <a:pPr marL="0" indent="0">
              <a:buNone/>
            </a:pPr>
            <a:endParaRPr lang="en-US" dirty="0" smtClean="0"/>
          </a:p>
          <a:p>
            <a:r>
              <a:rPr lang="en-US" dirty="0"/>
              <a:t>The goal of the Banker’s algorithm is to handle all requests without entering into the unsafe state, also called a deadlock.</a:t>
            </a:r>
            <a:endParaRPr lang="en-IN" dirty="0"/>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82</a:t>
            </a:fld>
            <a:endParaRPr lang="en-IN"/>
          </a:p>
        </p:txBody>
      </p:sp>
    </p:spTree>
    <p:extLst>
      <p:ext uri="{BB962C8B-B14F-4D97-AF65-F5344CB8AC3E}">
        <p14:creationId xmlns:p14="http://schemas.microsoft.com/office/powerpoint/2010/main" val="93614100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2025" y="621437"/>
            <a:ext cx="10267950" cy="5307875"/>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4" name="Slide Number Placeholder 3"/>
          <p:cNvSpPr>
            <a:spLocks noGrp="1"/>
          </p:cNvSpPr>
          <p:nvPr>
            <p:ph type="sldNum" sz="quarter" idx="12"/>
          </p:nvPr>
        </p:nvSpPr>
        <p:spPr/>
        <p:txBody>
          <a:bodyPr/>
          <a:lstStyle/>
          <a:p>
            <a:fld id="{2D89D78A-259F-4224-AD1A-D32262DD3AAE}" type="slidenum">
              <a:rPr lang="en-IN" smtClean="0"/>
              <a:t>83</a:t>
            </a:fld>
            <a:endParaRPr lang="en-IN"/>
          </a:p>
        </p:txBody>
      </p:sp>
    </p:spTree>
    <p:extLst>
      <p:ext uri="{BB962C8B-B14F-4D97-AF65-F5344CB8AC3E}">
        <p14:creationId xmlns:p14="http://schemas.microsoft.com/office/powerpoint/2010/main" val="70952817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375" y="1"/>
            <a:ext cx="12211050" cy="2947386"/>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4" name="Slide Number Placeholder 3"/>
          <p:cNvSpPr>
            <a:spLocks noGrp="1"/>
          </p:cNvSpPr>
          <p:nvPr>
            <p:ph type="sldNum" sz="quarter" idx="12"/>
          </p:nvPr>
        </p:nvSpPr>
        <p:spPr/>
        <p:txBody>
          <a:bodyPr/>
          <a:lstStyle/>
          <a:p>
            <a:fld id="{2D89D78A-259F-4224-AD1A-D32262DD3AAE}" type="slidenum">
              <a:rPr lang="en-IN" smtClean="0"/>
              <a:t>84</a:t>
            </a:fld>
            <a:endParaRPr lang="en-IN"/>
          </a:p>
        </p:txBody>
      </p:sp>
      <p:pic>
        <p:nvPicPr>
          <p:cNvPr id="5" name="Picture 4"/>
          <p:cNvPicPr>
            <a:picLocks noChangeAspect="1"/>
          </p:cNvPicPr>
          <p:nvPr/>
        </p:nvPicPr>
        <p:blipFill>
          <a:blip r:embed="rId3"/>
          <a:stretch>
            <a:fillRect/>
          </a:stretch>
        </p:blipFill>
        <p:spPr>
          <a:xfrm>
            <a:off x="127525" y="2822575"/>
            <a:ext cx="12064475" cy="3533775"/>
          </a:xfrm>
          <a:prstGeom prst="rect">
            <a:avLst/>
          </a:prstGeom>
        </p:spPr>
      </p:pic>
    </p:spTree>
    <p:extLst>
      <p:ext uri="{BB962C8B-B14F-4D97-AF65-F5344CB8AC3E}">
        <p14:creationId xmlns:p14="http://schemas.microsoft.com/office/powerpoint/2010/main" val="361112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913" y="1300162"/>
            <a:ext cx="12315825" cy="4257675"/>
          </a:xfrm>
          <a:prstGeom prst="rect">
            <a:avLst/>
          </a:prstGeom>
        </p:spPr>
      </p:pic>
      <p:sp>
        <p:nvSpPr>
          <p:cNvPr id="3" name="Footer Placeholder 2"/>
          <p:cNvSpPr>
            <a:spLocks noGrp="1"/>
          </p:cNvSpPr>
          <p:nvPr>
            <p:ph type="ftr" sz="quarter" idx="11"/>
          </p:nvPr>
        </p:nvSpPr>
        <p:spPr/>
        <p:txBody>
          <a:bodyPr/>
          <a:lstStyle/>
          <a:p>
            <a:r>
              <a:rPr lang="en-IN" smtClean="0"/>
              <a:t>Dr S.Prayla - CSE</a:t>
            </a:r>
            <a:endParaRPr lang="en-IN"/>
          </a:p>
        </p:txBody>
      </p:sp>
      <p:sp>
        <p:nvSpPr>
          <p:cNvPr id="4" name="Slide Number Placeholder 3"/>
          <p:cNvSpPr>
            <a:spLocks noGrp="1"/>
          </p:cNvSpPr>
          <p:nvPr>
            <p:ph type="sldNum" sz="quarter" idx="12"/>
          </p:nvPr>
        </p:nvSpPr>
        <p:spPr/>
        <p:txBody>
          <a:bodyPr/>
          <a:lstStyle/>
          <a:p>
            <a:fld id="{2D89D78A-259F-4224-AD1A-D32262DD3AAE}" type="slidenum">
              <a:rPr lang="en-IN" smtClean="0"/>
              <a:t>85</a:t>
            </a:fld>
            <a:endParaRPr lang="en-IN"/>
          </a:p>
        </p:txBody>
      </p:sp>
    </p:spTree>
    <p:extLst>
      <p:ext uri="{BB962C8B-B14F-4D97-AF65-F5344CB8AC3E}">
        <p14:creationId xmlns:p14="http://schemas.microsoft.com/office/powerpoint/2010/main" val="14424251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69376"/>
          </a:xfrm>
        </p:spPr>
        <p:txBody>
          <a:bodyPr>
            <a:normAutofit fontScale="90000"/>
          </a:bodyPr>
          <a:lstStyle/>
          <a:p>
            <a:pPr algn="ctr"/>
            <a:r>
              <a:rPr lang="en-IN" dirty="0"/>
              <a:t>Deadlock Detection</a:t>
            </a:r>
          </a:p>
        </p:txBody>
      </p:sp>
      <p:sp>
        <p:nvSpPr>
          <p:cNvPr id="3" name="Content Placeholder 2"/>
          <p:cNvSpPr>
            <a:spLocks noGrp="1"/>
          </p:cNvSpPr>
          <p:nvPr>
            <p:ph idx="1"/>
          </p:nvPr>
        </p:nvSpPr>
        <p:spPr>
          <a:xfrm>
            <a:off x="838200" y="914400"/>
            <a:ext cx="10515600" cy="5262563"/>
          </a:xfrm>
        </p:spPr>
        <p:txBody>
          <a:bodyPr>
            <a:normAutofit/>
          </a:bodyPr>
          <a:lstStyle/>
          <a:p>
            <a:pPr algn="just"/>
            <a:r>
              <a:rPr lang="en-US" dirty="0">
                <a:latin typeface="Times New Roman" panose="02020603050405020304" pitchFamily="18" charset="0"/>
                <a:cs typeface="Times New Roman" panose="02020603050405020304" pitchFamily="18" charset="0"/>
              </a:rPr>
              <a:t>A Deadlock detection algorithm, determines whether the system is in deadlock state or not</a:t>
            </a:r>
            <a:r>
              <a:rPr lang="en-US" dirty="0" smtClean="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If yes, then the system uses a deadlock recovery method to break the </a:t>
            </a:r>
            <a:r>
              <a:rPr lang="en-US" dirty="0" smtClean="0">
                <a:latin typeface="Times New Roman" panose="02020603050405020304" pitchFamily="18" charset="0"/>
                <a:cs typeface="Times New Roman" panose="02020603050405020304" pitchFamily="18" charset="0"/>
              </a:rPr>
              <a:t>deadlock</a:t>
            </a:r>
          </a:p>
          <a:p>
            <a:pPr algn="just"/>
            <a:r>
              <a:rPr lang="en-US" b="1" i="1" dirty="0">
                <a:solidFill>
                  <a:srgbClr val="00B050"/>
                </a:solidFill>
                <a:latin typeface="Times New Roman" panose="02020603050405020304" pitchFamily="18" charset="0"/>
                <a:cs typeface="Times New Roman" panose="02020603050405020304" pitchFamily="18" charset="0"/>
              </a:rPr>
              <a:t>T</a:t>
            </a:r>
            <a:r>
              <a:rPr lang="en-US" b="1" i="1" dirty="0" smtClean="0">
                <a:solidFill>
                  <a:srgbClr val="00B050"/>
                </a:solidFill>
                <a:latin typeface="Times New Roman" panose="02020603050405020304" pitchFamily="18" charset="0"/>
                <a:cs typeface="Times New Roman" panose="02020603050405020304" pitchFamily="18" charset="0"/>
              </a:rPr>
              <a:t>wo </a:t>
            </a:r>
            <a:r>
              <a:rPr lang="en-US" b="1" i="1" dirty="0">
                <a:solidFill>
                  <a:srgbClr val="00B050"/>
                </a:solidFill>
                <a:latin typeface="Times New Roman" panose="02020603050405020304" pitchFamily="18" charset="0"/>
                <a:cs typeface="Times New Roman" panose="02020603050405020304" pitchFamily="18" charset="0"/>
              </a:rPr>
              <a:t>deadlock detection methods depending upon the number of instances of each </a:t>
            </a:r>
            <a:r>
              <a:rPr lang="en-US" b="1" i="1" dirty="0" smtClean="0">
                <a:solidFill>
                  <a:srgbClr val="00B050"/>
                </a:solidFill>
                <a:latin typeface="Times New Roman" panose="02020603050405020304" pitchFamily="18" charset="0"/>
                <a:cs typeface="Times New Roman" panose="02020603050405020304" pitchFamily="18" charset="0"/>
              </a:rPr>
              <a:t>resource.</a:t>
            </a:r>
          </a:p>
          <a:p>
            <a:pPr marL="0" indent="0" algn="just">
              <a:buNone/>
            </a:pPr>
            <a:r>
              <a:rPr lang="en-US" dirty="0" smtClean="0">
                <a:solidFill>
                  <a:srgbClr val="FF0000"/>
                </a:solidFill>
              </a:rPr>
              <a:t>1. Single </a:t>
            </a:r>
            <a:r>
              <a:rPr lang="en-US" dirty="0">
                <a:solidFill>
                  <a:srgbClr val="FF0000"/>
                </a:solidFill>
              </a:rPr>
              <a:t>Instance of Each Resource: </a:t>
            </a:r>
            <a:r>
              <a:rPr lang="en-US" i="1" dirty="0">
                <a:solidFill>
                  <a:srgbClr val="FF0000"/>
                </a:solidFill>
              </a:rPr>
              <a:t>wait-for-graph</a:t>
            </a:r>
            <a:endParaRPr lang="en-US" dirty="0">
              <a:solidFill>
                <a:srgbClr val="FF0000"/>
              </a:solidFill>
            </a:endParaRPr>
          </a:p>
          <a:p>
            <a:pPr marL="0" indent="0" algn="just">
              <a:buNone/>
            </a:pPr>
            <a:r>
              <a:rPr lang="en-US" dirty="0" smtClean="0">
                <a:solidFill>
                  <a:srgbClr val="FF0000"/>
                </a:solidFill>
              </a:rPr>
              <a:t>2. Multiple </a:t>
            </a:r>
            <a:r>
              <a:rPr lang="en-US" dirty="0">
                <a:solidFill>
                  <a:srgbClr val="FF0000"/>
                </a:solidFill>
              </a:rPr>
              <a:t>Instance of Each Resource</a:t>
            </a:r>
          </a:p>
          <a:p>
            <a:pPr algn="just"/>
            <a:endParaRPr lang="en-IN" b="1" i="1" dirty="0">
              <a:solidFill>
                <a:srgbClr val="00B050"/>
              </a:solidFill>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86</a:t>
            </a:fld>
            <a:endParaRPr lang="en-IN"/>
          </a:p>
        </p:txBody>
      </p:sp>
    </p:spTree>
    <p:extLst>
      <p:ext uri="{BB962C8B-B14F-4D97-AF65-F5344CB8AC3E}">
        <p14:creationId xmlns:p14="http://schemas.microsoft.com/office/powerpoint/2010/main" val="24813231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291822"/>
          </a:xfrm>
        </p:spPr>
        <p:txBody>
          <a:bodyPr>
            <a:normAutofit fontScale="90000"/>
          </a:bodyPr>
          <a:lstStyle/>
          <a:p>
            <a:pPr algn="ctr"/>
            <a:r>
              <a:rPr lang="en-US" sz="2400" dirty="0">
                <a:latin typeface="Times New Roman" panose="02020603050405020304" pitchFamily="18" charset="0"/>
                <a:cs typeface="Times New Roman" panose="02020603050405020304" pitchFamily="18" charset="0"/>
              </a:rPr>
              <a:t>Single Instance of Each Resource: wait-for-graph</a:t>
            </a:r>
            <a:endParaRPr lang="en-IN"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53609" y="291822"/>
            <a:ext cx="10515600" cy="6134470"/>
          </a:xfrm>
        </p:spPr>
        <p:txBody>
          <a:bodyPr/>
          <a:lstStyle/>
          <a:p>
            <a:r>
              <a:rPr lang="en-US" sz="2000" dirty="0" smtClean="0">
                <a:latin typeface="Times New Roman" panose="02020603050405020304" pitchFamily="18" charset="0"/>
                <a:cs typeface="Times New Roman" panose="02020603050405020304" pitchFamily="18" charset="0"/>
              </a:rPr>
              <a:t>Pi </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Pj</a:t>
            </a:r>
            <a:r>
              <a:rPr lang="en-US" sz="2000" dirty="0">
                <a:latin typeface="Times New Roman" panose="02020603050405020304" pitchFamily="18" charset="0"/>
                <a:cs typeface="Times New Roman" panose="02020603050405020304" pitchFamily="18" charset="0"/>
              </a:rPr>
              <a:t> if Pi is waiting for </a:t>
            </a:r>
            <a:r>
              <a:rPr lang="en-US" sz="2000" dirty="0" err="1" smtClean="0">
                <a:latin typeface="Times New Roman" panose="02020603050405020304" pitchFamily="18" charset="0"/>
                <a:cs typeface="Times New Roman" panose="02020603050405020304" pitchFamily="18" charset="0"/>
              </a:rPr>
              <a:t>Pj</a:t>
            </a:r>
            <a:r>
              <a:rPr lang="en-US" sz="2000" dirty="0" smtClean="0">
                <a:latin typeface="Times New Roman" panose="02020603050405020304" pitchFamily="18" charset="0"/>
                <a:cs typeface="Times New Roman" panose="02020603050405020304" pitchFamily="18" charset="0"/>
              </a:rPr>
              <a:t>, Periodically </a:t>
            </a:r>
            <a:r>
              <a:rPr lang="en-US" sz="2000" dirty="0">
                <a:latin typeface="Times New Roman" panose="02020603050405020304" pitchFamily="18" charset="0"/>
                <a:cs typeface="Times New Roman" panose="02020603050405020304" pitchFamily="18" charset="0"/>
              </a:rPr>
              <a:t>invoke </a:t>
            </a:r>
            <a:r>
              <a:rPr lang="en-US" sz="2000" dirty="0" smtClean="0">
                <a:latin typeface="Times New Roman" panose="02020603050405020304" pitchFamily="18" charset="0"/>
                <a:cs typeface="Times New Roman" panose="02020603050405020304" pitchFamily="18" charset="0"/>
              </a:rPr>
              <a:t>algorithm </a:t>
            </a:r>
            <a:r>
              <a:rPr lang="en-US" sz="2000" dirty="0">
                <a:latin typeface="Times New Roman" panose="02020603050405020304" pitchFamily="18" charset="0"/>
                <a:cs typeface="Times New Roman" panose="02020603050405020304" pitchFamily="18" charset="0"/>
              </a:rPr>
              <a:t>that searches for a cycle in the graph</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 algorithm to detect a cycle in a graph requires an order of n</a:t>
            </a:r>
            <a:r>
              <a:rPr lang="en-US" sz="2000" baseline="30000" dirty="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operations, where n is the number of vertices in the graph. </a:t>
            </a:r>
          </a:p>
          <a:p>
            <a:endParaRPr lang="en-IN" dirty="0"/>
          </a:p>
        </p:txBody>
      </p:sp>
      <p:pic>
        <p:nvPicPr>
          <p:cNvPr id="4" name="Picture 3"/>
          <p:cNvPicPr>
            <a:picLocks noChangeAspect="1"/>
          </p:cNvPicPr>
          <p:nvPr/>
        </p:nvPicPr>
        <p:blipFill>
          <a:blip r:embed="rId2"/>
          <a:stretch>
            <a:fillRect/>
          </a:stretch>
        </p:blipFill>
        <p:spPr>
          <a:xfrm>
            <a:off x="1614487" y="1298389"/>
            <a:ext cx="8963025" cy="5419725"/>
          </a:xfrm>
          <a:prstGeom prst="rect">
            <a:avLst/>
          </a:prstGeom>
        </p:spPr>
      </p:pic>
      <p:sp>
        <p:nvSpPr>
          <p:cNvPr id="5" name="Footer Placeholder 4"/>
          <p:cNvSpPr>
            <a:spLocks noGrp="1"/>
          </p:cNvSpPr>
          <p:nvPr>
            <p:ph type="ftr" sz="quarter" idx="11"/>
          </p:nvPr>
        </p:nvSpPr>
        <p:spPr/>
        <p:txBody>
          <a:bodyPr/>
          <a:lstStyle/>
          <a:p>
            <a:r>
              <a:rPr lang="en-IN" smtClean="0"/>
              <a:t>Dr S.Prayla - CSE</a:t>
            </a:r>
            <a:endParaRPr lang="en-IN"/>
          </a:p>
        </p:txBody>
      </p:sp>
      <p:sp>
        <p:nvSpPr>
          <p:cNvPr id="6" name="Slide Number Placeholder 5"/>
          <p:cNvSpPr>
            <a:spLocks noGrp="1"/>
          </p:cNvSpPr>
          <p:nvPr>
            <p:ph type="sldNum" sz="quarter" idx="12"/>
          </p:nvPr>
        </p:nvSpPr>
        <p:spPr/>
        <p:txBody>
          <a:bodyPr/>
          <a:lstStyle/>
          <a:p>
            <a:fld id="{2D89D78A-259F-4224-AD1A-D32262DD3AAE}" type="slidenum">
              <a:rPr lang="en-IN" smtClean="0"/>
              <a:t>87</a:t>
            </a:fld>
            <a:endParaRPr lang="en-IN"/>
          </a:p>
        </p:txBody>
      </p:sp>
    </p:spTree>
    <p:extLst>
      <p:ext uri="{BB962C8B-B14F-4D97-AF65-F5344CB8AC3E}">
        <p14:creationId xmlns:p14="http://schemas.microsoft.com/office/powerpoint/2010/main" val="396385529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2163"/>
            <a:ext cx="10515600" cy="469376"/>
          </a:xfrm>
        </p:spPr>
        <p:txBody>
          <a:bodyPr>
            <a:normAutofit fontScale="90000"/>
          </a:bodyPr>
          <a:lstStyle/>
          <a:p>
            <a:pPr algn="ctr"/>
            <a:r>
              <a:rPr lang="en-US" dirty="0"/>
              <a:t>Multiple Instance of Each Resource</a:t>
            </a:r>
            <a:endParaRPr lang="en-IN" dirty="0"/>
          </a:p>
        </p:txBody>
      </p:sp>
      <p:pic>
        <p:nvPicPr>
          <p:cNvPr id="5" name="Picture 4"/>
          <p:cNvPicPr>
            <a:picLocks noChangeAspect="1"/>
          </p:cNvPicPr>
          <p:nvPr/>
        </p:nvPicPr>
        <p:blipFill>
          <a:blip r:embed="rId2"/>
          <a:stretch>
            <a:fillRect/>
          </a:stretch>
        </p:blipFill>
        <p:spPr>
          <a:xfrm>
            <a:off x="218983" y="456876"/>
            <a:ext cx="9144000" cy="1381125"/>
          </a:xfrm>
          <a:prstGeom prst="rect">
            <a:avLst/>
          </a:prstGeom>
        </p:spPr>
      </p:pic>
      <p:pic>
        <p:nvPicPr>
          <p:cNvPr id="6" name="Picture 5"/>
          <p:cNvPicPr>
            <a:picLocks noChangeAspect="1"/>
          </p:cNvPicPr>
          <p:nvPr/>
        </p:nvPicPr>
        <p:blipFill>
          <a:blip r:embed="rId3"/>
          <a:stretch>
            <a:fillRect/>
          </a:stretch>
        </p:blipFill>
        <p:spPr>
          <a:xfrm>
            <a:off x="917035" y="1838001"/>
            <a:ext cx="8848725" cy="5200650"/>
          </a:xfrm>
          <a:prstGeom prst="rect">
            <a:avLst/>
          </a:prstGeom>
        </p:spPr>
      </p:pic>
      <p:sp>
        <p:nvSpPr>
          <p:cNvPr id="7" name="Content Placeholder 6"/>
          <p:cNvSpPr>
            <a:spLocks noGrp="1"/>
          </p:cNvSpPr>
          <p:nvPr>
            <p:ph idx="1"/>
          </p:nvPr>
        </p:nvSpPr>
        <p:spPr/>
        <p:txBody>
          <a:bodyPr/>
          <a:lstStyle/>
          <a:p>
            <a:pPr marL="0" indent="0">
              <a:buNone/>
            </a:pPr>
            <a:endParaRPr lang="en-IN" dirty="0"/>
          </a:p>
        </p:txBody>
      </p:sp>
      <p:sp>
        <p:nvSpPr>
          <p:cNvPr id="8" name="Footer Placeholder 7"/>
          <p:cNvSpPr>
            <a:spLocks noGrp="1"/>
          </p:cNvSpPr>
          <p:nvPr>
            <p:ph type="ftr" sz="quarter" idx="11"/>
          </p:nvPr>
        </p:nvSpPr>
        <p:spPr/>
        <p:txBody>
          <a:bodyPr/>
          <a:lstStyle/>
          <a:p>
            <a:r>
              <a:rPr lang="en-IN" smtClean="0"/>
              <a:t>Dr S.Prayla - CSE</a:t>
            </a:r>
            <a:endParaRPr lang="en-IN"/>
          </a:p>
        </p:txBody>
      </p:sp>
      <p:sp>
        <p:nvSpPr>
          <p:cNvPr id="9" name="Slide Number Placeholder 8"/>
          <p:cNvSpPr>
            <a:spLocks noGrp="1"/>
          </p:cNvSpPr>
          <p:nvPr>
            <p:ph type="sldNum" sz="quarter" idx="12"/>
          </p:nvPr>
        </p:nvSpPr>
        <p:spPr/>
        <p:txBody>
          <a:bodyPr/>
          <a:lstStyle/>
          <a:p>
            <a:fld id="{2D89D78A-259F-4224-AD1A-D32262DD3AAE}" type="slidenum">
              <a:rPr lang="en-IN" smtClean="0"/>
              <a:t>88</a:t>
            </a:fld>
            <a:endParaRPr lang="en-IN"/>
          </a:p>
        </p:txBody>
      </p:sp>
    </p:spTree>
    <p:extLst>
      <p:ext uri="{BB962C8B-B14F-4D97-AF65-F5344CB8AC3E}">
        <p14:creationId xmlns:p14="http://schemas.microsoft.com/office/powerpoint/2010/main" val="4143875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1621"/>
          </a:xfrm>
        </p:spPr>
        <p:txBody>
          <a:bodyPr>
            <a:normAutofit fontScale="90000"/>
          </a:bodyPr>
          <a:lstStyle/>
          <a:p>
            <a:pPr algn="ctr"/>
            <a:r>
              <a:rPr lang="en-IN" dirty="0" smtClean="0"/>
              <a:t>Example for deadlock detection</a:t>
            </a:r>
            <a:endParaRPr lang="en-IN" dirty="0"/>
          </a:p>
        </p:txBody>
      </p:sp>
      <p:pic>
        <p:nvPicPr>
          <p:cNvPr id="4" name="Content Placeholder 3"/>
          <p:cNvPicPr>
            <a:picLocks noGrp="1" noChangeAspect="1"/>
          </p:cNvPicPr>
          <p:nvPr>
            <p:ph idx="1"/>
          </p:nvPr>
        </p:nvPicPr>
        <p:blipFill>
          <a:blip r:embed="rId2"/>
          <a:stretch>
            <a:fillRect/>
          </a:stretch>
        </p:blipFill>
        <p:spPr>
          <a:xfrm>
            <a:off x="386364" y="851285"/>
            <a:ext cx="5863516" cy="2593251"/>
          </a:xfrm>
          <a:prstGeom prst="rect">
            <a:avLst/>
          </a:prstGeom>
        </p:spPr>
      </p:pic>
      <p:pic>
        <p:nvPicPr>
          <p:cNvPr id="5" name="Picture 4"/>
          <p:cNvPicPr>
            <a:picLocks noChangeAspect="1"/>
          </p:cNvPicPr>
          <p:nvPr/>
        </p:nvPicPr>
        <p:blipFill>
          <a:blip r:embed="rId3"/>
          <a:stretch>
            <a:fillRect/>
          </a:stretch>
        </p:blipFill>
        <p:spPr>
          <a:xfrm>
            <a:off x="386364" y="3479075"/>
            <a:ext cx="9553575" cy="2905125"/>
          </a:xfrm>
          <a:prstGeom prst="rect">
            <a:avLst/>
          </a:prstGeom>
        </p:spPr>
      </p:pic>
      <p:sp>
        <p:nvSpPr>
          <p:cNvPr id="6" name="Footer Placeholder 5"/>
          <p:cNvSpPr>
            <a:spLocks noGrp="1"/>
          </p:cNvSpPr>
          <p:nvPr>
            <p:ph type="ftr" sz="quarter" idx="11"/>
          </p:nvPr>
        </p:nvSpPr>
        <p:spPr/>
        <p:txBody>
          <a:bodyPr/>
          <a:lstStyle/>
          <a:p>
            <a:r>
              <a:rPr lang="en-IN" smtClean="0"/>
              <a:t>Dr S.Prayla - CSE</a:t>
            </a:r>
            <a:endParaRPr lang="en-IN"/>
          </a:p>
        </p:txBody>
      </p:sp>
      <p:sp>
        <p:nvSpPr>
          <p:cNvPr id="7" name="Slide Number Placeholder 6"/>
          <p:cNvSpPr>
            <a:spLocks noGrp="1"/>
          </p:cNvSpPr>
          <p:nvPr>
            <p:ph type="sldNum" sz="quarter" idx="12"/>
          </p:nvPr>
        </p:nvSpPr>
        <p:spPr/>
        <p:txBody>
          <a:bodyPr/>
          <a:lstStyle/>
          <a:p>
            <a:fld id="{2D89D78A-259F-4224-AD1A-D32262DD3AAE}" type="slidenum">
              <a:rPr lang="en-IN" smtClean="0"/>
              <a:t>89</a:t>
            </a:fld>
            <a:endParaRPr lang="en-IN"/>
          </a:p>
        </p:txBody>
      </p:sp>
    </p:spTree>
    <p:extLst>
      <p:ext uri="{BB962C8B-B14F-4D97-AF65-F5344CB8AC3E}">
        <p14:creationId xmlns:p14="http://schemas.microsoft.com/office/powerpoint/2010/main" val="3104449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9174"/>
          </a:xfrm>
        </p:spPr>
        <p:txBody>
          <a:bodyPr>
            <a:normAutofit fontScale="90000"/>
          </a:bodyPr>
          <a:lstStyle/>
          <a:p>
            <a:pPr algn="ctr"/>
            <a:r>
              <a:rPr lang="en-IN" dirty="0" smtClean="0">
                <a:latin typeface="Times New Roman" panose="02020603050405020304" pitchFamily="18" charset="0"/>
                <a:cs typeface="Times New Roman" panose="02020603050405020304" pitchFamily="18" charset="0"/>
              </a:rPr>
              <a:t>Solution?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994300"/>
            <a:ext cx="10515600" cy="5182663"/>
          </a:xfrm>
        </p:spPr>
        <p:txBody>
          <a:bodyPr/>
          <a:lstStyle/>
          <a:p>
            <a:pPr marL="0" indent="0">
              <a:buNone/>
            </a:pPr>
            <a:r>
              <a:rPr lang="en-IN" u="sng" dirty="0" smtClean="0">
                <a:latin typeface="Times New Roman" panose="02020603050405020304" pitchFamily="18" charset="0"/>
                <a:cs typeface="Times New Roman" panose="02020603050405020304" pitchFamily="18" charset="0"/>
              </a:rPr>
              <a:t>Solution from producer side</a:t>
            </a:r>
          </a:p>
          <a:p>
            <a:r>
              <a:rPr lang="en-IN" dirty="0" smtClean="0">
                <a:latin typeface="Times New Roman" panose="02020603050405020304" pitchFamily="18" charset="0"/>
                <a:cs typeface="Times New Roman" panose="02020603050405020304" pitchFamily="18" charset="0"/>
              </a:rPr>
              <a:t>Producer goes to sleep mode or discard data if the </a:t>
            </a:r>
            <a:r>
              <a:rPr lang="en-IN" b="1" dirty="0" smtClean="0">
                <a:solidFill>
                  <a:srgbClr val="00B050"/>
                </a:solidFill>
                <a:latin typeface="Times New Roman" panose="02020603050405020304" pitchFamily="18" charset="0"/>
                <a:cs typeface="Times New Roman" panose="02020603050405020304" pitchFamily="18" charset="0"/>
              </a:rPr>
              <a:t>buffer is full</a:t>
            </a:r>
          </a:p>
          <a:p>
            <a:r>
              <a:rPr lang="en-IN" dirty="0" smtClean="0">
                <a:latin typeface="Times New Roman" panose="02020603050405020304" pitchFamily="18" charset="0"/>
                <a:cs typeface="Times New Roman" panose="02020603050405020304" pitchFamily="18" charset="0"/>
              </a:rPr>
              <a:t>Consumer </a:t>
            </a:r>
            <a:r>
              <a:rPr lang="en-IN" u="sng" dirty="0" smtClean="0">
                <a:solidFill>
                  <a:srgbClr val="FF0000"/>
                </a:solidFill>
                <a:latin typeface="Times New Roman" panose="02020603050405020304" pitchFamily="18" charset="0"/>
                <a:cs typeface="Times New Roman" panose="02020603050405020304" pitchFamily="18" charset="0"/>
              </a:rPr>
              <a:t>removes the data </a:t>
            </a:r>
            <a:r>
              <a:rPr lang="en-IN" dirty="0" smtClean="0">
                <a:latin typeface="Times New Roman" panose="02020603050405020304" pitchFamily="18" charset="0"/>
                <a:cs typeface="Times New Roman" panose="02020603050405020304" pitchFamily="18" charset="0"/>
              </a:rPr>
              <a:t>from the buffer and it notifies the producer</a:t>
            </a:r>
          </a:p>
          <a:p>
            <a:pPr marL="0" indent="0">
              <a:buNone/>
            </a:pPr>
            <a:endParaRPr lang="en-IN" dirty="0" smtClean="0">
              <a:latin typeface="Times New Roman" panose="02020603050405020304" pitchFamily="18" charset="0"/>
              <a:cs typeface="Times New Roman" panose="02020603050405020304" pitchFamily="18" charset="0"/>
            </a:endParaRPr>
          </a:p>
          <a:p>
            <a:pPr marL="0" indent="0">
              <a:buNone/>
            </a:pPr>
            <a:r>
              <a:rPr lang="en-IN" u="sng" dirty="0">
                <a:latin typeface="Times New Roman" panose="02020603050405020304" pitchFamily="18" charset="0"/>
                <a:cs typeface="Times New Roman" panose="02020603050405020304" pitchFamily="18" charset="0"/>
              </a:rPr>
              <a:t>Solution from </a:t>
            </a:r>
            <a:r>
              <a:rPr lang="en-IN" u="sng" dirty="0" smtClean="0">
                <a:latin typeface="Times New Roman" panose="02020603050405020304" pitchFamily="18" charset="0"/>
                <a:cs typeface="Times New Roman" panose="02020603050405020304" pitchFamily="18" charset="0"/>
              </a:rPr>
              <a:t>Consumer side</a:t>
            </a:r>
          </a:p>
          <a:p>
            <a:r>
              <a:rPr lang="en-IN" dirty="0">
                <a:latin typeface="Times New Roman" panose="02020603050405020304" pitchFamily="18" charset="0"/>
                <a:cs typeface="Times New Roman" panose="02020603050405020304" pitchFamily="18" charset="0"/>
              </a:rPr>
              <a:t>Consumer</a:t>
            </a:r>
            <a:r>
              <a:rPr lang="en-IN" dirty="0" smtClean="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goes to sleep mode </a:t>
            </a:r>
            <a:r>
              <a:rPr lang="en-IN" dirty="0" smtClean="0">
                <a:latin typeface="Times New Roman" panose="02020603050405020304" pitchFamily="18" charset="0"/>
                <a:cs typeface="Times New Roman" panose="02020603050405020304" pitchFamily="18" charset="0"/>
              </a:rPr>
              <a:t>if the </a:t>
            </a:r>
            <a:r>
              <a:rPr lang="en-IN" b="1" dirty="0">
                <a:solidFill>
                  <a:srgbClr val="00B050"/>
                </a:solidFill>
                <a:latin typeface="Times New Roman" panose="02020603050405020304" pitchFamily="18" charset="0"/>
                <a:cs typeface="Times New Roman" panose="02020603050405020304" pitchFamily="18" charset="0"/>
              </a:rPr>
              <a:t>buffer is </a:t>
            </a:r>
            <a:r>
              <a:rPr lang="en-IN" b="1" dirty="0" smtClean="0">
                <a:solidFill>
                  <a:srgbClr val="00B050"/>
                </a:solidFill>
                <a:latin typeface="Times New Roman" panose="02020603050405020304" pitchFamily="18" charset="0"/>
                <a:cs typeface="Times New Roman" panose="02020603050405020304" pitchFamily="18" charset="0"/>
              </a:rPr>
              <a:t>found to be empty </a:t>
            </a:r>
          </a:p>
          <a:p>
            <a:r>
              <a:rPr lang="en-IN" dirty="0" smtClean="0">
                <a:latin typeface="Times New Roman" panose="02020603050405020304" pitchFamily="18" charset="0"/>
                <a:cs typeface="Times New Roman" panose="02020603050405020304" pitchFamily="18" charset="0"/>
              </a:rPr>
              <a:t>The very next time when the producer puts data in the buffer ,it </a:t>
            </a:r>
            <a:r>
              <a:rPr lang="en-IN" u="sng" dirty="0" smtClean="0">
                <a:solidFill>
                  <a:srgbClr val="FF0000"/>
                </a:solidFill>
                <a:latin typeface="Times New Roman" panose="02020603050405020304" pitchFamily="18" charset="0"/>
                <a:cs typeface="Times New Roman" panose="02020603050405020304" pitchFamily="18" charset="0"/>
              </a:rPr>
              <a:t>wakes</a:t>
            </a:r>
            <a:r>
              <a:rPr lang="en-IN" dirty="0" smtClean="0">
                <a:latin typeface="Times New Roman" panose="02020603050405020304" pitchFamily="18" charset="0"/>
                <a:cs typeface="Times New Roman" panose="02020603050405020304" pitchFamily="18" charset="0"/>
              </a:rPr>
              <a:t> the consumer</a:t>
            </a:r>
            <a:endParaRPr lang="en-IN" dirty="0">
              <a:latin typeface="Times New Roman" panose="02020603050405020304" pitchFamily="18" charset="0"/>
              <a:cs typeface="Times New Roman" panose="02020603050405020304" pitchFamily="18" charset="0"/>
            </a:endParaRPr>
          </a:p>
          <a:p>
            <a:pPr marL="0" indent="0">
              <a:buNone/>
            </a:pPr>
            <a:endParaRPr lang="en-IN" u="sng"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9</a:t>
            </a:fld>
            <a:endParaRPr lang="en-IN"/>
          </a:p>
        </p:txBody>
      </p:sp>
    </p:spTree>
    <p:extLst>
      <p:ext uri="{BB962C8B-B14F-4D97-AF65-F5344CB8AC3E}">
        <p14:creationId xmlns:p14="http://schemas.microsoft.com/office/powerpoint/2010/main" val="306231384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45089"/>
          </a:xfrm>
        </p:spPr>
        <p:txBody>
          <a:bodyPr>
            <a:normAutofit fontScale="90000"/>
          </a:bodyPr>
          <a:lstStyle/>
          <a:p>
            <a:pPr algn="ctr"/>
            <a:r>
              <a:rPr lang="en-IN" dirty="0" smtClean="0"/>
              <a:t>Invoke </a:t>
            </a:r>
            <a:r>
              <a:rPr lang="en-IN" dirty="0"/>
              <a:t>detection algorithm?</a:t>
            </a:r>
          </a:p>
        </p:txBody>
      </p:sp>
      <p:pic>
        <p:nvPicPr>
          <p:cNvPr id="4" name="Content Placeholder 3"/>
          <p:cNvPicPr>
            <a:picLocks noGrp="1" noChangeAspect="1"/>
          </p:cNvPicPr>
          <p:nvPr>
            <p:ph idx="1"/>
          </p:nvPr>
        </p:nvPicPr>
        <p:blipFill>
          <a:blip r:embed="rId2"/>
          <a:stretch>
            <a:fillRect/>
          </a:stretch>
        </p:blipFill>
        <p:spPr>
          <a:xfrm>
            <a:off x="838200" y="901214"/>
            <a:ext cx="9525000" cy="2962275"/>
          </a:xfrm>
          <a:prstGeom prst="rect">
            <a:avLst/>
          </a:prstGeom>
        </p:spPr>
      </p:pic>
      <p:sp>
        <p:nvSpPr>
          <p:cNvPr id="5" name="Footer Placeholder 4"/>
          <p:cNvSpPr>
            <a:spLocks noGrp="1"/>
          </p:cNvSpPr>
          <p:nvPr>
            <p:ph type="ftr" sz="quarter" idx="11"/>
          </p:nvPr>
        </p:nvSpPr>
        <p:spPr/>
        <p:txBody>
          <a:bodyPr/>
          <a:lstStyle/>
          <a:p>
            <a:r>
              <a:rPr lang="en-IN" smtClean="0"/>
              <a:t>Dr S.Prayla - CSE</a:t>
            </a:r>
            <a:endParaRPr lang="en-IN"/>
          </a:p>
        </p:txBody>
      </p:sp>
      <p:sp>
        <p:nvSpPr>
          <p:cNvPr id="6" name="Slide Number Placeholder 5"/>
          <p:cNvSpPr>
            <a:spLocks noGrp="1"/>
          </p:cNvSpPr>
          <p:nvPr>
            <p:ph type="sldNum" sz="quarter" idx="12"/>
          </p:nvPr>
        </p:nvSpPr>
        <p:spPr/>
        <p:txBody>
          <a:bodyPr/>
          <a:lstStyle/>
          <a:p>
            <a:fld id="{2D89D78A-259F-4224-AD1A-D32262DD3AAE}" type="slidenum">
              <a:rPr lang="en-IN" smtClean="0"/>
              <a:t>90</a:t>
            </a:fld>
            <a:endParaRPr lang="en-IN"/>
          </a:p>
        </p:txBody>
      </p:sp>
    </p:spTree>
    <p:extLst>
      <p:ext uri="{BB962C8B-B14F-4D97-AF65-F5344CB8AC3E}">
        <p14:creationId xmlns:p14="http://schemas.microsoft.com/office/powerpoint/2010/main" val="8491279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769" y="63284"/>
            <a:ext cx="10515600" cy="442743"/>
          </a:xfrm>
        </p:spPr>
        <p:txBody>
          <a:bodyPr>
            <a:normAutofit fontScale="90000"/>
          </a:bodyPr>
          <a:lstStyle/>
          <a:p>
            <a:pPr algn="ctr"/>
            <a:r>
              <a:rPr lang="en-IN" dirty="0"/>
              <a:t>Deadlock Recover</a:t>
            </a:r>
          </a:p>
        </p:txBody>
      </p:sp>
      <p:sp>
        <p:nvSpPr>
          <p:cNvPr id="3" name="Content Placeholder 2"/>
          <p:cNvSpPr>
            <a:spLocks noGrp="1"/>
          </p:cNvSpPr>
          <p:nvPr>
            <p:ph idx="1"/>
          </p:nvPr>
        </p:nvSpPr>
        <p:spPr>
          <a:xfrm>
            <a:off x="491971" y="662649"/>
            <a:ext cx="10515600" cy="5968969"/>
          </a:xfrm>
        </p:spPr>
        <p:txBody>
          <a:bodyPr/>
          <a:lstStyle/>
          <a:p>
            <a:pPr marL="0" indent="0">
              <a:buNone/>
            </a:pPr>
            <a:r>
              <a:rPr lang="en-IN" b="1" i="1" dirty="0">
                <a:solidFill>
                  <a:srgbClr val="FF0000"/>
                </a:solidFill>
              </a:rPr>
              <a:t>Process </a:t>
            </a:r>
            <a:r>
              <a:rPr lang="en-IN" b="1" i="1" dirty="0" smtClean="0">
                <a:solidFill>
                  <a:srgbClr val="FF0000"/>
                </a:solidFill>
              </a:rPr>
              <a:t>termination</a:t>
            </a:r>
          </a:p>
          <a:p>
            <a:r>
              <a:rPr lang="en-US" dirty="0"/>
              <a:t>Terminate all the deadlocked processes</a:t>
            </a:r>
            <a:r>
              <a:rPr lang="en-US" dirty="0" smtClean="0"/>
              <a:t>.(killing the Process)</a:t>
            </a:r>
            <a:endParaRPr lang="en-US" dirty="0"/>
          </a:p>
          <a:p>
            <a:r>
              <a:rPr lang="en-US" dirty="0"/>
              <a:t>Terminate processes </a:t>
            </a:r>
            <a:r>
              <a:rPr lang="en-US" dirty="0">
                <a:solidFill>
                  <a:srgbClr val="7030A0"/>
                </a:solidFill>
              </a:rPr>
              <a:t>one by one </a:t>
            </a:r>
            <a:r>
              <a:rPr lang="en-US" dirty="0"/>
              <a:t>until the deadlock is broken. However, the issue is to decide which process to </a:t>
            </a:r>
            <a:r>
              <a:rPr lang="en-US" dirty="0" smtClean="0"/>
              <a:t>terminate. </a:t>
            </a:r>
          </a:p>
          <a:p>
            <a:pPr marL="0" indent="0">
              <a:buNone/>
            </a:pPr>
            <a:r>
              <a:rPr lang="en-US" b="1" i="1" dirty="0" smtClean="0">
                <a:solidFill>
                  <a:srgbClr val="00B050"/>
                </a:solidFill>
              </a:rPr>
              <a:t>Certain </a:t>
            </a:r>
            <a:r>
              <a:rPr lang="en-US" b="1" i="1" dirty="0">
                <a:solidFill>
                  <a:srgbClr val="00B050"/>
                </a:solidFill>
              </a:rPr>
              <a:t>factors </a:t>
            </a:r>
            <a:r>
              <a:rPr lang="en-US" dirty="0"/>
              <a:t>that can be used are:</a:t>
            </a:r>
          </a:p>
          <a:p>
            <a:pPr lvl="1"/>
            <a:r>
              <a:rPr lang="en-US" dirty="0" smtClean="0"/>
              <a:t>How </a:t>
            </a:r>
            <a:r>
              <a:rPr lang="en-US" dirty="0"/>
              <a:t>long the process has computed?</a:t>
            </a:r>
          </a:p>
          <a:p>
            <a:pPr lvl="1"/>
            <a:r>
              <a:rPr lang="en-US" dirty="0"/>
              <a:t>How much the process has finished its working?</a:t>
            </a:r>
          </a:p>
          <a:p>
            <a:pPr lvl="1"/>
            <a:r>
              <a:rPr lang="en-US" dirty="0"/>
              <a:t>What is the priority of the process?</a:t>
            </a:r>
          </a:p>
          <a:p>
            <a:pPr lvl="1"/>
            <a:r>
              <a:rPr lang="en-US" dirty="0"/>
              <a:t>How many resources are being used by the process?</a:t>
            </a:r>
          </a:p>
          <a:p>
            <a:pPr lvl="1"/>
            <a:r>
              <a:rPr lang="en-US" dirty="0"/>
              <a:t>How many total processes will be required to be terminated?</a:t>
            </a:r>
          </a:p>
          <a:p>
            <a:pPr marL="0" indent="0">
              <a:buNone/>
            </a:pPr>
            <a:endParaRPr lang="en-IN" b="1" i="1" dirty="0">
              <a:solidFill>
                <a:srgbClr val="FF0000"/>
              </a:solidFill>
            </a:endParaRPr>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91</a:t>
            </a:fld>
            <a:endParaRPr lang="en-IN"/>
          </a:p>
        </p:txBody>
      </p:sp>
    </p:spTree>
    <p:extLst>
      <p:ext uri="{BB962C8B-B14F-4D97-AF65-F5344CB8AC3E}">
        <p14:creationId xmlns:p14="http://schemas.microsoft.com/office/powerpoint/2010/main" val="19732867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178" y="134307"/>
            <a:ext cx="10515600" cy="398353"/>
          </a:xfrm>
        </p:spPr>
        <p:txBody>
          <a:bodyPr>
            <a:normAutofit fontScale="90000"/>
          </a:bodyPr>
          <a:lstStyle/>
          <a:p>
            <a:pPr algn="ctr"/>
            <a:r>
              <a:rPr lang="en-IN" dirty="0"/>
              <a:t>Deadlock Recover</a:t>
            </a:r>
          </a:p>
        </p:txBody>
      </p:sp>
      <p:sp>
        <p:nvSpPr>
          <p:cNvPr id="3" name="Content Placeholder 2"/>
          <p:cNvSpPr>
            <a:spLocks noGrp="1"/>
          </p:cNvSpPr>
          <p:nvPr>
            <p:ph idx="1"/>
          </p:nvPr>
        </p:nvSpPr>
        <p:spPr>
          <a:xfrm>
            <a:off x="607380" y="600506"/>
            <a:ext cx="10515600" cy="6066623"/>
          </a:xfrm>
        </p:spPr>
        <p:txBody>
          <a:bodyPr/>
          <a:lstStyle/>
          <a:p>
            <a:pPr algn="just"/>
            <a:r>
              <a:rPr lang="en-US" dirty="0" smtClean="0">
                <a:latin typeface="Times New Roman" panose="02020603050405020304" pitchFamily="18" charset="0"/>
                <a:cs typeface="Times New Roman" panose="02020603050405020304" pitchFamily="18" charset="0"/>
              </a:rPr>
              <a:t>Resources </a:t>
            </a:r>
            <a:r>
              <a:rPr lang="en-US" dirty="0">
                <a:latin typeface="Times New Roman" panose="02020603050405020304" pitchFamily="18" charset="0"/>
                <a:cs typeface="Times New Roman" panose="02020603050405020304" pitchFamily="18" charset="0"/>
              </a:rPr>
              <a:t>are preempted from certain processes and these resources can then be allocated to other process</a:t>
            </a:r>
            <a:r>
              <a:rPr lang="en-US" dirty="0" smtClean="0">
                <a:latin typeface="Times New Roman" panose="02020603050405020304" pitchFamily="18" charset="0"/>
                <a:cs typeface="Times New Roman" panose="02020603050405020304" pitchFamily="18" charset="0"/>
              </a:rPr>
              <a:t>.</a:t>
            </a:r>
          </a:p>
          <a:p>
            <a:pPr marL="0" indent="0" algn="just">
              <a:buNone/>
            </a:pPr>
            <a:r>
              <a:rPr lang="en-US" b="1" i="1" u="sng" dirty="0" smtClean="0">
                <a:solidFill>
                  <a:srgbClr val="00B050"/>
                </a:solidFill>
                <a:latin typeface="Times New Roman" panose="02020603050405020304" pitchFamily="18" charset="0"/>
                <a:cs typeface="Times New Roman" panose="02020603050405020304" pitchFamily="18" charset="0"/>
              </a:rPr>
              <a:t>Issues</a:t>
            </a:r>
          </a:p>
          <a:p>
            <a:pPr algn="just"/>
            <a:r>
              <a:rPr lang="en-US" dirty="0">
                <a:latin typeface="Times New Roman" panose="02020603050405020304" pitchFamily="18" charset="0"/>
                <a:cs typeface="Times New Roman" panose="02020603050405020304" pitchFamily="18" charset="0"/>
              </a:rPr>
              <a:t>Select a victim – which process to select for preempting the resources.</a:t>
            </a:r>
          </a:p>
          <a:p>
            <a:pPr algn="just"/>
            <a:r>
              <a:rPr lang="en-US" dirty="0">
                <a:latin typeface="Times New Roman" panose="02020603050405020304" pitchFamily="18" charset="0"/>
                <a:cs typeface="Times New Roman" panose="02020603050405020304" pitchFamily="18" charset="0"/>
              </a:rPr>
              <a:t>Rollback – the process whose resources are preempted, can not continue execution. So, a process</a:t>
            </a:r>
          </a:p>
          <a:p>
            <a:pPr lvl="1" algn="just"/>
            <a:r>
              <a:rPr lang="en-US" dirty="0">
                <a:latin typeface="Times New Roman" panose="02020603050405020304" pitchFamily="18" charset="0"/>
                <a:cs typeface="Times New Roman" panose="02020603050405020304" pitchFamily="18" charset="0"/>
              </a:rPr>
              <a:t>must be rolled back to some safe state.</a:t>
            </a:r>
          </a:p>
          <a:p>
            <a:pPr lvl="1" algn="just"/>
            <a:r>
              <a:rPr lang="en-US" dirty="0">
                <a:latin typeface="Times New Roman" panose="02020603050405020304" pitchFamily="18" charset="0"/>
                <a:cs typeface="Times New Roman" panose="02020603050405020304" pitchFamily="18" charset="0"/>
              </a:rPr>
              <a:t>Or abort the process and restart</a:t>
            </a:r>
          </a:p>
          <a:p>
            <a:pPr algn="just"/>
            <a:r>
              <a:rPr lang="en-US" dirty="0">
                <a:latin typeface="Times New Roman" panose="02020603050405020304" pitchFamily="18" charset="0"/>
                <a:cs typeface="Times New Roman" panose="02020603050405020304" pitchFamily="18" charset="0"/>
              </a:rPr>
              <a:t>Starvation – it must be ensured that the same process does not get selected for resource preemption, as this will lead to starvation.</a:t>
            </a:r>
          </a:p>
          <a:p>
            <a:pPr marL="0" indent="0">
              <a:buNone/>
            </a:pPr>
            <a:endParaRPr lang="en-IN" dirty="0"/>
          </a:p>
        </p:txBody>
      </p:sp>
      <p:sp>
        <p:nvSpPr>
          <p:cNvPr id="4" name="Footer Placeholder 3"/>
          <p:cNvSpPr>
            <a:spLocks noGrp="1"/>
          </p:cNvSpPr>
          <p:nvPr>
            <p:ph type="ftr" sz="quarter" idx="11"/>
          </p:nvPr>
        </p:nvSpPr>
        <p:spPr/>
        <p:txBody>
          <a:bodyPr/>
          <a:lstStyle/>
          <a:p>
            <a:r>
              <a:rPr lang="en-IN" smtClean="0"/>
              <a:t>Dr S.Prayla - CSE</a:t>
            </a:r>
            <a:endParaRPr lang="en-IN"/>
          </a:p>
        </p:txBody>
      </p:sp>
      <p:sp>
        <p:nvSpPr>
          <p:cNvPr id="5" name="Slide Number Placeholder 4"/>
          <p:cNvSpPr>
            <a:spLocks noGrp="1"/>
          </p:cNvSpPr>
          <p:nvPr>
            <p:ph type="sldNum" sz="quarter" idx="12"/>
          </p:nvPr>
        </p:nvSpPr>
        <p:spPr/>
        <p:txBody>
          <a:bodyPr/>
          <a:lstStyle/>
          <a:p>
            <a:fld id="{2D89D78A-259F-4224-AD1A-D32262DD3AAE}" type="slidenum">
              <a:rPr lang="en-IN" smtClean="0"/>
              <a:t>92</a:t>
            </a:fld>
            <a:endParaRPr lang="en-IN"/>
          </a:p>
        </p:txBody>
      </p:sp>
    </p:spTree>
    <p:extLst>
      <p:ext uri="{BB962C8B-B14F-4D97-AF65-F5344CB8AC3E}">
        <p14:creationId xmlns:p14="http://schemas.microsoft.com/office/powerpoint/2010/main" val="2349141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1107</TotalTime>
  <Words>5198</Words>
  <Application>Microsoft Office PowerPoint</Application>
  <PresentationFormat>Widescreen</PresentationFormat>
  <Paragraphs>600</Paragraphs>
  <Slides>92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92</vt:i4>
      </vt:variant>
    </vt:vector>
  </HeadingPairs>
  <TitlesOfParts>
    <vt:vector size="97" baseType="lpstr">
      <vt:lpstr>Arial</vt:lpstr>
      <vt:lpstr>Calibri</vt:lpstr>
      <vt:lpstr>Calibri Light</vt:lpstr>
      <vt:lpstr>Times New Roman</vt:lpstr>
      <vt:lpstr>Office Theme</vt:lpstr>
      <vt:lpstr>SCS1301 - OPERATING SYSTEM</vt:lpstr>
      <vt:lpstr>PowerPoint Presentation</vt:lpstr>
      <vt:lpstr>COOPERATING PROCESSES</vt:lpstr>
      <vt:lpstr>COOPERATING PROCESSES</vt:lpstr>
      <vt:lpstr>COOPERATING PROCESSES</vt:lpstr>
      <vt:lpstr>PowerPoint Presentation</vt:lpstr>
      <vt:lpstr>Example- producer-consumer problem</vt:lpstr>
      <vt:lpstr>Problem?</vt:lpstr>
      <vt:lpstr>Solution?</vt:lpstr>
      <vt:lpstr>Producer Side</vt:lpstr>
      <vt:lpstr>Consumer Side</vt:lpstr>
      <vt:lpstr>Race condition   ….(leads to deadlock)</vt:lpstr>
      <vt:lpstr>Race condition</vt:lpstr>
      <vt:lpstr>Critical Section Problem</vt:lpstr>
      <vt:lpstr>Critical Section Problem</vt:lpstr>
      <vt:lpstr>PowerPoint Presentation</vt:lpstr>
      <vt:lpstr>PowerPoint Presentation</vt:lpstr>
      <vt:lpstr>Requirements to the critical section</vt:lpstr>
      <vt:lpstr>Contd..,</vt:lpstr>
      <vt:lpstr>Critical Regions </vt:lpstr>
      <vt:lpstr>Example: </vt:lpstr>
      <vt:lpstr>Conditional Critical Regions </vt:lpstr>
      <vt:lpstr>Explanation</vt:lpstr>
      <vt:lpstr>PowerPoint Presentation</vt:lpstr>
      <vt:lpstr>Semaphore</vt:lpstr>
      <vt:lpstr>Semaphore</vt:lpstr>
      <vt:lpstr>PowerPoint Presentation</vt:lpstr>
      <vt:lpstr>Contd..,</vt:lpstr>
      <vt:lpstr>Types of semaphores</vt:lpstr>
      <vt:lpstr>PowerPoint Presentation</vt:lpstr>
      <vt:lpstr>Binary Semaphore</vt:lpstr>
      <vt:lpstr>PowerPoint Presentation</vt:lpstr>
      <vt:lpstr>Counting Semaphores</vt:lpstr>
      <vt:lpstr>PowerPoint Presentation</vt:lpstr>
      <vt:lpstr>Advantages of Semaphores </vt:lpstr>
      <vt:lpstr>Disadvantages of Semaphores </vt:lpstr>
      <vt:lpstr>Functions</vt:lpstr>
      <vt:lpstr>Deadlocks and Starvation </vt:lpstr>
      <vt:lpstr>Classic problems of synchronization </vt:lpstr>
      <vt:lpstr>Classic problems of synchronization </vt:lpstr>
      <vt:lpstr>Reader Writer –Problem statement</vt:lpstr>
      <vt:lpstr>PowerPoint Presentation</vt:lpstr>
      <vt:lpstr>PowerPoint Presentation</vt:lpstr>
      <vt:lpstr>PowerPoint Presentation</vt:lpstr>
      <vt:lpstr>Structure of Reader –Writer Process</vt:lpstr>
      <vt:lpstr>Dining philosopher</vt:lpstr>
      <vt:lpstr>PowerPoint Presentation</vt:lpstr>
      <vt:lpstr>Explanation</vt:lpstr>
      <vt:lpstr>Solution with semaphore</vt:lpstr>
      <vt:lpstr>Problems in semaphore</vt:lpstr>
      <vt:lpstr>Problems in semaphore</vt:lpstr>
      <vt:lpstr>Monitor  - high level synchronization </vt:lpstr>
      <vt:lpstr>PowerPoint Presentation</vt:lpstr>
      <vt:lpstr>PowerPoint Presentation</vt:lpstr>
      <vt:lpstr>Dining Philosophers Solution using Monitors </vt:lpstr>
      <vt:lpstr>PowerPoint Presentation</vt:lpstr>
      <vt:lpstr>PowerPoint Presentation</vt:lpstr>
      <vt:lpstr>PowerPoint Presentation</vt:lpstr>
      <vt:lpstr>Implementing a Monitor using Semaphores </vt:lpstr>
      <vt:lpstr>Resuming Processes Within a Monitor </vt:lpstr>
      <vt:lpstr>A monitor to allocate a single resource </vt:lpstr>
      <vt:lpstr>Problems:</vt:lpstr>
      <vt:lpstr>Deadlock</vt:lpstr>
      <vt:lpstr>Coffman conditions</vt:lpstr>
      <vt:lpstr>Coffman conditions</vt:lpstr>
      <vt:lpstr>Coffman conditions</vt:lpstr>
      <vt:lpstr>Resource Allocation Graph (RAG) in Operating System</vt:lpstr>
      <vt:lpstr>RAG</vt:lpstr>
      <vt:lpstr>RAR-EDGES</vt:lpstr>
      <vt:lpstr>PowerPoint Presentation</vt:lpstr>
      <vt:lpstr>Single instance resource type with deadlock</vt:lpstr>
      <vt:lpstr>Multi instance resource type without deadlock</vt:lpstr>
      <vt:lpstr>safe state or unsafe state</vt:lpstr>
      <vt:lpstr>PowerPoint Presentation</vt:lpstr>
      <vt:lpstr>PowerPoint Presentation</vt:lpstr>
      <vt:lpstr>Deadlock Avoidance </vt:lpstr>
      <vt:lpstr>Safe State</vt:lpstr>
      <vt:lpstr>Safe, Unsafe , Deadlock State</vt:lpstr>
      <vt:lpstr>Resource-Allocation Graph Algorithm </vt:lpstr>
      <vt:lpstr>Bankers algorithm</vt:lpstr>
      <vt:lpstr>Explanation</vt:lpstr>
      <vt:lpstr>Unsafe state or Deadlock state</vt:lpstr>
      <vt:lpstr>PowerPoint Presentation</vt:lpstr>
      <vt:lpstr>PowerPoint Presentation</vt:lpstr>
      <vt:lpstr>PowerPoint Presentation</vt:lpstr>
      <vt:lpstr>Deadlock Detection</vt:lpstr>
      <vt:lpstr>Single Instance of Each Resource: wait-for-graph</vt:lpstr>
      <vt:lpstr>Multiple Instance of Each Resource</vt:lpstr>
      <vt:lpstr>Example for deadlock detection</vt:lpstr>
      <vt:lpstr>Invoke detection algorithm?</vt:lpstr>
      <vt:lpstr>Deadlock Recover</vt:lpstr>
      <vt:lpstr>Deadlock Recover</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SCS1301 - OPERATING SYSTEM</dc:title>
  <dc:creator>S.Prayla Shyry</dc:creator>
  <cp:lastModifiedBy>S.Prayla Shyry</cp:lastModifiedBy>
  <cp:revision>175</cp:revision>
  <dcterms:created xsi:type="dcterms:W3CDTF">2020-09-06T14:31:21Z</dcterms:created>
  <dcterms:modified xsi:type="dcterms:W3CDTF">2020-09-15T03:53:52Z</dcterms:modified>
</cp:coreProperties>
</file>